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14"/>
  </p:notesMasterIdLst>
  <p:handoutMasterIdLst>
    <p:handoutMasterId r:id="rId15"/>
  </p:handoutMasterIdLst>
  <p:sldIdLst>
    <p:sldId id="284" r:id="rId2"/>
    <p:sldId id="257" r:id="rId3"/>
    <p:sldId id="275" r:id="rId4"/>
    <p:sldId id="276" r:id="rId5"/>
    <p:sldId id="265" r:id="rId6"/>
    <p:sldId id="267" r:id="rId7"/>
    <p:sldId id="266" r:id="rId8"/>
    <p:sldId id="278" r:id="rId9"/>
    <p:sldId id="281" r:id="rId10"/>
    <p:sldId id="282" r:id="rId11"/>
    <p:sldId id="343" r:id="rId12"/>
    <p:sldId id="340" r:id="rId13"/>
  </p:sldIdLst>
  <p:sldSz cx="9144000" cy="6858000" type="screen4x3"/>
  <p:notesSz cx="7102475" cy="10233025"/>
  <p:defaultTextStyle>
    <a:defPPr>
      <a:defRPr lang="en-US"/>
    </a:defPPr>
    <a:lvl1pPr algn="l" rtl="0" eaLnBrk="0" fontAlgn="base" hangingPunct="0">
      <a:spcBef>
        <a:spcPct val="0"/>
      </a:spcBef>
      <a:spcAft>
        <a:spcPct val="0"/>
      </a:spcAft>
      <a:defRPr b="1" i="1" kern="1200">
        <a:solidFill>
          <a:schemeClr val="tx1"/>
        </a:solidFill>
        <a:latin typeface="Trebuchet MS" panose="020B0603020202020204" pitchFamily="34" charset="0"/>
        <a:ea typeface="+mn-ea"/>
        <a:cs typeface="Arial" panose="020B0604020202020204" pitchFamily="34" charset="0"/>
      </a:defRPr>
    </a:lvl1pPr>
    <a:lvl2pPr marL="457200" algn="l" rtl="0" eaLnBrk="0" fontAlgn="base" hangingPunct="0">
      <a:spcBef>
        <a:spcPct val="0"/>
      </a:spcBef>
      <a:spcAft>
        <a:spcPct val="0"/>
      </a:spcAft>
      <a:defRPr b="1" i="1" kern="1200">
        <a:solidFill>
          <a:schemeClr val="tx1"/>
        </a:solidFill>
        <a:latin typeface="Trebuchet MS" panose="020B0603020202020204" pitchFamily="34" charset="0"/>
        <a:ea typeface="+mn-ea"/>
        <a:cs typeface="Arial" panose="020B0604020202020204" pitchFamily="34" charset="0"/>
      </a:defRPr>
    </a:lvl2pPr>
    <a:lvl3pPr marL="914400" algn="l" rtl="0" eaLnBrk="0" fontAlgn="base" hangingPunct="0">
      <a:spcBef>
        <a:spcPct val="0"/>
      </a:spcBef>
      <a:spcAft>
        <a:spcPct val="0"/>
      </a:spcAft>
      <a:defRPr b="1" i="1" kern="1200">
        <a:solidFill>
          <a:schemeClr val="tx1"/>
        </a:solidFill>
        <a:latin typeface="Trebuchet MS" panose="020B0603020202020204" pitchFamily="34" charset="0"/>
        <a:ea typeface="+mn-ea"/>
        <a:cs typeface="Arial" panose="020B0604020202020204" pitchFamily="34" charset="0"/>
      </a:defRPr>
    </a:lvl3pPr>
    <a:lvl4pPr marL="1371600" algn="l" rtl="0" eaLnBrk="0" fontAlgn="base" hangingPunct="0">
      <a:spcBef>
        <a:spcPct val="0"/>
      </a:spcBef>
      <a:spcAft>
        <a:spcPct val="0"/>
      </a:spcAft>
      <a:defRPr b="1" i="1" kern="1200">
        <a:solidFill>
          <a:schemeClr val="tx1"/>
        </a:solidFill>
        <a:latin typeface="Trebuchet MS" panose="020B0603020202020204" pitchFamily="34" charset="0"/>
        <a:ea typeface="+mn-ea"/>
        <a:cs typeface="Arial" panose="020B0604020202020204" pitchFamily="34" charset="0"/>
      </a:defRPr>
    </a:lvl4pPr>
    <a:lvl5pPr marL="1828800" algn="l" rtl="0" eaLnBrk="0" fontAlgn="base" hangingPunct="0">
      <a:spcBef>
        <a:spcPct val="0"/>
      </a:spcBef>
      <a:spcAft>
        <a:spcPct val="0"/>
      </a:spcAft>
      <a:defRPr b="1" i="1" kern="1200">
        <a:solidFill>
          <a:schemeClr val="tx1"/>
        </a:solidFill>
        <a:latin typeface="Trebuchet MS" panose="020B0603020202020204" pitchFamily="34" charset="0"/>
        <a:ea typeface="+mn-ea"/>
        <a:cs typeface="Arial" panose="020B0604020202020204" pitchFamily="34" charset="0"/>
      </a:defRPr>
    </a:lvl5pPr>
    <a:lvl6pPr marL="2286000" algn="l" defTabSz="914400" rtl="0" eaLnBrk="1" latinLnBrk="0" hangingPunct="1">
      <a:defRPr b="1" i="1" kern="1200">
        <a:solidFill>
          <a:schemeClr val="tx1"/>
        </a:solidFill>
        <a:latin typeface="Trebuchet MS" panose="020B0603020202020204" pitchFamily="34" charset="0"/>
        <a:ea typeface="+mn-ea"/>
        <a:cs typeface="Arial" panose="020B0604020202020204" pitchFamily="34" charset="0"/>
      </a:defRPr>
    </a:lvl6pPr>
    <a:lvl7pPr marL="2743200" algn="l" defTabSz="914400" rtl="0" eaLnBrk="1" latinLnBrk="0" hangingPunct="1">
      <a:defRPr b="1" i="1" kern="1200">
        <a:solidFill>
          <a:schemeClr val="tx1"/>
        </a:solidFill>
        <a:latin typeface="Trebuchet MS" panose="020B0603020202020204" pitchFamily="34" charset="0"/>
        <a:ea typeface="+mn-ea"/>
        <a:cs typeface="Arial" panose="020B0604020202020204" pitchFamily="34" charset="0"/>
      </a:defRPr>
    </a:lvl7pPr>
    <a:lvl8pPr marL="3200400" algn="l" defTabSz="914400" rtl="0" eaLnBrk="1" latinLnBrk="0" hangingPunct="1">
      <a:defRPr b="1" i="1" kern="1200">
        <a:solidFill>
          <a:schemeClr val="tx1"/>
        </a:solidFill>
        <a:latin typeface="Trebuchet MS" panose="020B0603020202020204" pitchFamily="34" charset="0"/>
        <a:ea typeface="+mn-ea"/>
        <a:cs typeface="Arial" panose="020B0604020202020204" pitchFamily="34" charset="0"/>
      </a:defRPr>
    </a:lvl8pPr>
    <a:lvl9pPr marL="3657600" algn="l" defTabSz="914400" rtl="0" eaLnBrk="1" latinLnBrk="0" hangingPunct="1">
      <a:defRPr b="1" i="1" kern="1200">
        <a:solidFill>
          <a:schemeClr val="tx1"/>
        </a:solidFill>
        <a:latin typeface="Trebuchet MS" panose="020B0603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A47D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839" autoAdjust="0"/>
  </p:normalViewPr>
  <p:slideViewPr>
    <p:cSldViewPr>
      <p:cViewPr varScale="1">
        <p:scale>
          <a:sx n="91" d="100"/>
          <a:sy n="91" d="100"/>
        </p:scale>
        <p:origin x="1536" y="33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256A38-45E9-78AA-5AF6-138FEDDA2C0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b="0" i="0">
              <a:latin typeface="Arial" panose="020B0604020202020204" pitchFamily="34" charset="0"/>
            </a:endParaRPr>
          </a:p>
        </p:txBody>
      </p:sp>
      <p:sp>
        <p:nvSpPr>
          <p:cNvPr id="3" name="Date Placeholder 2">
            <a:extLst>
              <a:ext uri="{FF2B5EF4-FFF2-40B4-BE49-F238E27FC236}">
                <a16:creationId xmlns:a16="http://schemas.microsoft.com/office/drawing/2014/main" id="{4A6790B9-9CE7-1BC6-8C53-78B26B211360}"/>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b="0" i="0">
                <a:latin typeface="Arial" panose="020B0604020202020204" pitchFamily="34" charset="0"/>
              </a:rPr>
              <a:t>7/20/2025 am</a:t>
            </a:r>
          </a:p>
        </p:txBody>
      </p:sp>
      <p:sp>
        <p:nvSpPr>
          <p:cNvPr id="4" name="Footer Placeholder 3">
            <a:extLst>
              <a:ext uri="{FF2B5EF4-FFF2-40B4-BE49-F238E27FC236}">
                <a16:creationId xmlns:a16="http://schemas.microsoft.com/office/drawing/2014/main" id="{9302EB99-6C4B-7E00-A76C-896C0AE45A68}"/>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b="0" i="0">
                <a:latin typeface="Arial" panose="020B0604020202020204" pitchFamily="34" charset="0"/>
              </a:rPr>
              <a:t>Richard Lidh</a:t>
            </a:r>
          </a:p>
        </p:txBody>
      </p:sp>
      <p:sp>
        <p:nvSpPr>
          <p:cNvPr id="5" name="Slide Number Placeholder 4">
            <a:extLst>
              <a:ext uri="{FF2B5EF4-FFF2-40B4-BE49-F238E27FC236}">
                <a16:creationId xmlns:a16="http://schemas.microsoft.com/office/drawing/2014/main" id="{CD89F83F-EFA6-3245-2068-1D4B0A97DEB7}"/>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FFDF53FB-4F8E-4A4F-8389-C541429CE017}" type="slidenum">
              <a:rPr lang="en-US" sz="1000" b="0" i="0">
                <a:latin typeface="Arial" panose="020B0604020202020204" pitchFamily="34" charset="0"/>
              </a:rPr>
              <a:t>‹#›</a:t>
            </a:fld>
            <a:endParaRPr lang="en-US" sz="1000" b="0" i="0">
              <a:latin typeface="Arial" panose="020B0604020202020204" pitchFamily="34" charset="0"/>
            </a:endParaRPr>
          </a:p>
        </p:txBody>
      </p:sp>
    </p:spTree>
    <p:extLst>
      <p:ext uri="{BB962C8B-B14F-4D97-AF65-F5344CB8AC3E}">
        <p14:creationId xmlns:p14="http://schemas.microsoft.com/office/powerpoint/2010/main" val="150628023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7/20/2025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2CC05C17-F306-4F41-9C2F-CE1A725F49A5}" type="slidenum">
              <a:rPr lang="en-US" smtClean="0"/>
              <a:t>‹#›</a:t>
            </a:fld>
            <a:endParaRPr lang="en-US"/>
          </a:p>
        </p:txBody>
      </p:sp>
    </p:spTree>
    <p:extLst>
      <p:ext uri="{BB962C8B-B14F-4D97-AF65-F5344CB8AC3E}">
        <p14:creationId xmlns:p14="http://schemas.microsoft.com/office/powerpoint/2010/main" val="346451847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3750" cy="3452813"/>
          </a:xfrm>
        </p:spPr>
      </p:sp>
      <p:sp>
        <p:nvSpPr>
          <p:cNvPr id="3" name="Notes Placeholder 2"/>
          <p:cNvSpPr>
            <a:spLocks noGrp="1"/>
          </p:cNvSpPr>
          <p:nvPr>
            <p:ph type="body" idx="1"/>
          </p:nvPr>
        </p:nvSpPr>
        <p:spPr/>
        <p:txBody>
          <a:bodyPr/>
          <a:lstStyle/>
          <a:p>
            <a:pPr defTabSz="990511">
              <a:defRPr/>
            </a:pPr>
            <a:r>
              <a:rPr lang="en-US" dirty="0"/>
              <a:t>From: Gailen Evans, presented at Buenaventura Church of Christ; May 11, 2025</a:t>
            </a:r>
          </a:p>
          <a:p>
            <a:pPr defTabSz="990511">
              <a:defRPr/>
            </a:pPr>
            <a:endParaRPr lang="en-US" dirty="0"/>
          </a:p>
          <a:p>
            <a:pPr defTabSz="990511">
              <a:defRPr/>
            </a:pPr>
            <a:r>
              <a:rPr lang="en-US" b="1" dirty="0"/>
              <a:t>Matthew 10:26-33</a:t>
            </a:r>
            <a:r>
              <a:rPr lang="en-US" dirty="0"/>
              <a:t> – “26 So have no fear of them, for nothing is covered that will not be revealed, or hidden that will not be known.  27 What I tell you in the dark, say in the light, and what you hear whispered, proclaim on the housetops.  28 And do not fear those who kill the body but cannot kill the soul. Rather </a:t>
            </a:r>
            <a:r>
              <a:rPr lang="en-US" b="1" dirty="0"/>
              <a:t>fear him who can destroy both soul and body in hell</a:t>
            </a:r>
            <a:r>
              <a:rPr lang="en-US" dirty="0"/>
              <a:t>.  29 Are not two sparrows sold for a penny? And not one of them will fall to the ground apart from your Father.  30 But even the hairs of your head are all numbered.  31 Fear not, therefore; you are of more value than many sparrows.  32  So everyone who acknowledges me before men, I also will acknowledge before my Father who is in heaven,  33 but whoever denies me before men, </a:t>
            </a:r>
            <a:r>
              <a:rPr lang="en-US" b="1" dirty="0"/>
              <a:t>I also will deny before my Father</a:t>
            </a:r>
            <a:r>
              <a:rPr lang="en-US" dirty="0"/>
              <a:t> who is in heaven.”</a:t>
            </a:r>
          </a:p>
        </p:txBody>
      </p:sp>
      <p:sp>
        <p:nvSpPr>
          <p:cNvPr id="4" name="Slide Number Placeholder 3"/>
          <p:cNvSpPr>
            <a:spLocks noGrp="1"/>
          </p:cNvSpPr>
          <p:nvPr>
            <p:ph type="sldNum" sz="quarter" idx="5"/>
          </p:nvPr>
        </p:nvSpPr>
        <p:spPr/>
        <p:txBody>
          <a:bodyPr/>
          <a:lstStyle/>
          <a:p>
            <a:fld id="{2CC05C17-F306-4F41-9C2F-CE1A725F49A5}" type="slidenum">
              <a:rPr lang="en-US" smtClean="0"/>
              <a:t>1</a:t>
            </a:fld>
            <a:endParaRPr lang="en-US"/>
          </a:p>
        </p:txBody>
      </p:sp>
      <p:sp>
        <p:nvSpPr>
          <p:cNvPr id="5" name="Date Placeholder 4">
            <a:extLst>
              <a:ext uri="{FF2B5EF4-FFF2-40B4-BE49-F238E27FC236}">
                <a16:creationId xmlns:a16="http://schemas.microsoft.com/office/drawing/2014/main" id="{2A438764-B845-89E8-8B75-C0A032902262}"/>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06D84BA8-C360-2A60-3DC5-5589849FEEA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36094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6:60-67</a:t>
            </a:r>
            <a:r>
              <a:rPr lang="en-US" dirty="0"/>
              <a:t> – “60 When many of his disciples heard it, they said, ‘</a:t>
            </a:r>
            <a:r>
              <a:rPr lang="en-US" b="1" dirty="0"/>
              <a:t>This is a hard saying; who can listen to it?</a:t>
            </a:r>
            <a:r>
              <a:rPr lang="en-US" dirty="0"/>
              <a:t>’ 61 But Jesus, knowing in himself that his disciples were grumbling about this, said to them, ‘Do you take offense at this?  62 Then what if you were to see the Son of Man ascending to where he was before?  63  It is the Spirit who gives life; the flesh is of no avail. The words that I have spoken to you are spirit and life.  64 But there are some of you who do not believe.’ (For Jesus knew from the beginning who those were who did not believe, and who it was who would betray him.) 65 And he said, ‘This is why I told you that no one can come to me unless it is granted him by the Father.’ 66 </a:t>
            </a:r>
            <a:r>
              <a:rPr lang="en-US" b="1" dirty="0"/>
              <a:t>After this many of his disciples turned back and no longer walked with him</a:t>
            </a:r>
            <a:r>
              <a:rPr lang="en-US" dirty="0"/>
              <a:t>.”</a:t>
            </a:r>
          </a:p>
          <a:p>
            <a:endParaRPr lang="en-US" dirty="0"/>
          </a:p>
          <a:p>
            <a:r>
              <a:rPr lang="en-US" b="1" dirty="0"/>
              <a:t>John 14:21</a:t>
            </a:r>
            <a:r>
              <a:rPr lang="en-US" dirty="0"/>
              <a:t> – “</a:t>
            </a:r>
            <a:r>
              <a:rPr lang="en-US" b="1" dirty="0"/>
              <a:t>Whoever has my commandments and keeps them</a:t>
            </a:r>
            <a:r>
              <a:rPr lang="en-US" dirty="0"/>
              <a:t>, he it is who loves me. And he who loves me will be loved by my Father, and I will love him and manifest myself to him.“</a:t>
            </a:r>
          </a:p>
          <a:p>
            <a:endParaRPr lang="en-US" dirty="0"/>
          </a:p>
          <a:p>
            <a:r>
              <a:rPr lang="en-US" b="1" dirty="0"/>
              <a:t>I John 2:3-6</a:t>
            </a:r>
            <a:r>
              <a:rPr lang="en-US" dirty="0"/>
              <a:t> – “3 And by this we know that we have come to know him, if we keep his commandments. 4 Whoever says ‘I know him’ but does not keep his commandments is a liar, and the truth is not in him, 5 but whoever keeps his word, in him truly the love of God is perfected. By this we may be sure that we are in him: 6 </a:t>
            </a:r>
            <a:r>
              <a:rPr lang="en-US" b="1" dirty="0"/>
              <a:t>whoever says he abides in him ought to walk in the same way in which he walked</a:t>
            </a:r>
            <a:r>
              <a:rPr lang="en-US" dirty="0"/>
              <a:t>.”</a:t>
            </a:r>
          </a:p>
        </p:txBody>
      </p:sp>
      <p:sp>
        <p:nvSpPr>
          <p:cNvPr id="4" name="Slide Number Placeholder 3"/>
          <p:cNvSpPr>
            <a:spLocks noGrp="1"/>
          </p:cNvSpPr>
          <p:nvPr>
            <p:ph type="sldNum" sz="quarter" idx="5"/>
          </p:nvPr>
        </p:nvSpPr>
        <p:spPr/>
        <p:txBody>
          <a:bodyPr/>
          <a:lstStyle/>
          <a:p>
            <a:fld id="{2CC05C17-F306-4F41-9C2F-CE1A725F49A5}" type="slidenum">
              <a:rPr lang="en-US" smtClean="0"/>
              <a:t>10</a:t>
            </a:fld>
            <a:endParaRPr lang="en-US"/>
          </a:p>
        </p:txBody>
      </p:sp>
      <p:sp>
        <p:nvSpPr>
          <p:cNvPr id="5" name="Date Placeholder 4">
            <a:extLst>
              <a:ext uri="{FF2B5EF4-FFF2-40B4-BE49-F238E27FC236}">
                <a16:creationId xmlns:a16="http://schemas.microsoft.com/office/drawing/2014/main" id="{29B9547B-2CC3-30BA-DD31-E54DE17CBDE6}"/>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493E87D7-2352-4AA6-C1E0-E48B6754679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44499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I John 3:23-24</a:t>
            </a:r>
            <a:r>
              <a:rPr lang="en-US" b="0" dirty="0"/>
              <a:t> – “And this is his commandment, that we </a:t>
            </a:r>
            <a:r>
              <a:rPr lang="en-US" b="1" dirty="0"/>
              <a:t>believe in the name of his Son Jesus Christ</a:t>
            </a:r>
            <a:r>
              <a:rPr lang="en-US" b="0" dirty="0"/>
              <a:t> and love one another, just as he has commanded us. 24  Whoever keeps his commandments abides in him, and he in them. And by this we know that he abides in us, by the Spirit whom he has given us.”</a:t>
            </a:r>
          </a:p>
          <a:p>
            <a:endParaRPr lang="en-US" b="0" dirty="0"/>
          </a:p>
          <a:p>
            <a:r>
              <a:rPr lang="en-US" b="1" dirty="0"/>
              <a:t>Acts 3:19</a:t>
            </a:r>
            <a:r>
              <a:rPr lang="en-US" b="0" dirty="0"/>
              <a:t> – “Repent therefore, and turn again, that your sins may be blotted out”</a:t>
            </a:r>
          </a:p>
        </p:txBody>
      </p:sp>
      <p:sp>
        <p:nvSpPr>
          <p:cNvPr id="4" name="Slide Number Placeholder 3"/>
          <p:cNvSpPr>
            <a:spLocks noGrp="1"/>
          </p:cNvSpPr>
          <p:nvPr>
            <p:ph type="sldNum" sz="quarter" idx="5"/>
          </p:nvPr>
        </p:nvSpPr>
        <p:spPr/>
        <p:txBody>
          <a:bodyPr/>
          <a:lstStyle/>
          <a:p>
            <a:pPr defTabSz="3826877">
              <a:defRPr/>
            </a:pPr>
            <a:fld id="{3AF42B02-11F3-4BD2-B2E3-53F42D06C240}" type="slidenum">
              <a:rPr lang="en-US" altLang="en-US" sz="5200">
                <a:solidFill>
                  <a:prstClr val="black"/>
                </a:solidFill>
                <a:latin typeface="Arial" panose="020B0604020202020204" pitchFamily="34" charset="0"/>
              </a:rPr>
              <a:pPr defTabSz="3826877">
                <a:defRPr/>
              </a:pPr>
              <a:t>11</a:t>
            </a:fld>
            <a:endParaRPr lang="en-US" altLang="en-US" sz="52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826877">
              <a:defRPr/>
            </a:pPr>
            <a:r>
              <a:rPr lang="en-US" altLang="en-US" sz="5200">
                <a:solidFill>
                  <a:prstClr val="black"/>
                </a:solidFill>
                <a:latin typeface="Arial" panose="020B0604020202020204" pitchFamily="34" charset="0"/>
              </a:rPr>
              <a:t>7/20/2025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826877">
              <a:defRPr/>
            </a:pPr>
            <a:r>
              <a:rPr lang="en-US" altLang="en-US" sz="52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a:p>
            <a:endParaRPr lang="en-US" b="0" dirty="0"/>
          </a:p>
          <a:p>
            <a:r>
              <a:rPr lang="en-US" b="1" dirty="0"/>
              <a:t>Acts 2:38</a:t>
            </a:r>
            <a:r>
              <a:rPr lang="en-US" dirty="0"/>
              <a:t> – “And Peter said to them, ‘</a:t>
            </a:r>
            <a:r>
              <a:rPr lang="en-US" b="1" dirty="0"/>
              <a:t>Repent and be baptized every one of you</a:t>
            </a:r>
            <a:r>
              <a:rPr lang="en-US" dirty="0"/>
              <a:t> in the name of Jesus Christ for the forgiveness of your sins, and you will receive the gift of the Holy Spirit.’”</a:t>
            </a:r>
          </a:p>
          <a:p>
            <a:endParaRPr lang="en-US" dirty="0"/>
          </a:p>
          <a:p>
            <a:pPr defTabSz="3534995">
              <a:defRPr/>
            </a:pPr>
            <a:r>
              <a:rPr lang="en-US" b="1" dirty="0"/>
              <a:t>Hebrews 3:12-14</a:t>
            </a:r>
            <a:r>
              <a:rPr lang="en-US" b="0"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a:t>
            </a:r>
            <a:r>
              <a:rPr lang="en-US" b="1" dirty="0"/>
              <a:t>if indeed we 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3826877">
              <a:defRPr/>
            </a:pPr>
            <a:fld id="{3AF42B02-11F3-4BD2-B2E3-53F42D06C240}" type="slidenum">
              <a:rPr lang="en-US" altLang="en-US" sz="5200">
                <a:latin typeface="Arial" panose="020B0604020202020204" pitchFamily="34" charset="0"/>
              </a:rPr>
              <a:pPr defTabSz="3826877">
                <a:defRPr/>
              </a:pPr>
              <a:t>12</a:t>
            </a:fld>
            <a:endParaRPr lang="en-US" altLang="en-US" sz="52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3826877">
              <a:defRPr/>
            </a:pPr>
            <a:r>
              <a:rPr lang="en-US" altLang="en-US" sz="5200">
                <a:latin typeface="Arial" panose="020B0604020202020204" pitchFamily="34" charset="0"/>
              </a:rPr>
              <a:t>7/20/2025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3826877">
              <a:defRPr/>
            </a:pPr>
            <a:r>
              <a:rPr lang="en-US" altLang="en-US" sz="52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John 4:8, 16</a:t>
            </a:r>
            <a:r>
              <a:rPr lang="en-US" dirty="0"/>
              <a:t> – “8 Anyone who does not love does not know God, because </a:t>
            </a:r>
            <a:r>
              <a:rPr lang="en-US" b="1" dirty="0"/>
              <a:t>God is love</a:t>
            </a:r>
            <a:r>
              <a:rPr lang="en-US" dirty="0"/>
              <a:t> … 16 So we have come to know and to believe the love that God has for us. </a:t>
            </a:r>
            <a:r>
              <a:rPr lang="en-US" b="1" dirty="0"/>
              <a:t>God is love</a:t>
            </a:r>
            <a:r>
              <a:rPr lang="en-US" dirty="0"/>
              <a:t>, and whoever abides in love abides in God, and God abides in him.”</a:t>
            </a:r>
          </a:p>
          <a:p>
            <a:endParaRPr lang="en-US" dirty="0"/>
          </a:p>
          <a:p>
            <a:r>
              <a:rPr lang="en-US" b="1" dirty="0"/>
              <a:t>Deuteronomy 4:24</a:t>
            </a:r>
            <a:r>
              <a:rPr lang="en-US" dirty="0"/>
              <a:t> – “For the Lord your </a:t>
            </a:r>
            <a:r>
              <a:rPr lang="en-US" b="1" dirty="0"/>
              <a:t>God is a consuming fire</a:t>
            </a:r>
            <a:r>
              <a:rPr lang="en-US" dirty="0"/>
              <a:t>, a jealous God.”</a:t>
            </a:r>
          </a:p>
          <a:p>
            <a:endParaRPr lang="en-US" dirty="0"/>
          </a:p>
          <a:p>
            <a:r>
              <a:rPr lang="en-US" b="1" dirty="0"/>
              <a:t>Romans 1:18-19</a:t>
            </a:r>
            <a:r>
              <a:rPr lang="en-US" dirty="0"/>
              <a:t> – “18 For </a:t>
            </a:r>
            <a:r>
              <a:rPr lang="en-US" b="1" dirty="0"/>
              <a:t>the wrath of God is revealed</a:t>
            </a:r>
            <a:r>
              <a:rPr lang="en-US" dirty="0"/>
              <a:t> from heaven against all ungodliness and unrighteousness of men, who by their unrighteousness </a:t>
            </a:r>
            <a:r>
              <a:rPr lang="en-US" b="1" dirty="0"/>
              <a:t>suppress the truth</a:t>
            </a:r>
            <a:r>
              <a:rPr lang="en-US" dirty="0"/>
              <a:t>. 19 For what can be known about God is plain to them, because God has shown it to them.”</a:t>
            </a:r>
          </a:p>
          <a:p>
            <a:endParaRPr lang="en-US" dirty="0"/>
          </a:p>
          <a:p>
            <a:r>
              <a:rPr lang="en-US" b="1" dirty="0"/>
              <a:t>Romans 11:22</a:t>
            </a:r>
            <a:r>
              <a:rPr lang="en-US" dirty="0"/>
              <a:t> – “22 Note then </a:t>
            </a:r>
            <a:r>
              <a:rPr lang="en-US" b="1" dirty="0"/>
              <a:t>the kindness and the severity of God</a:t>
            </a:r>
            <a:r>
              <a:rPr lang="en-US" dirty="0"/>
              <a:t>: severity toward those who have fallen, but God's kindness to you, provided you continue in his kindness. Otherwise you too will be cut off.”</a:t>
            </a:r>
          </a:p>
        </p:txBody>
      </p:sp>
      <p:sp>
        <p:nvSpPr>
          <p:cNvPr id="4" name="Slide Number Placeholder 3"/>
          <p:cNvSpPr>
            <a:spLocks noGrp="1"/>
          </p:cNvSpPr>
          <p:nvPr>
            <p:ph type="sldNum" sz="quarter" idx="5"/>
          </p:nvPr>
        </p:nvSpPr>
        <p:spPr/>
        <p:txBody>
          <a:bodyPr/>
          <a:lstStyle/>
          <a:p>
            <a:fld id="{2CC05C17-F306-4F41-9C2F-CE1A725F49A5}" type="slidenum">
              <a:rPr lang="en-US" smtClean="0"/>
              <a:t>2</a:t>
            </a:fld>
            <a:endParaRPr lang="en-US"/>
          </a:p>
        </p:txBody>
      </p:sp>
      <p:sp>
        <p:nvSpPr>
          <p:cNvPr id="5" name="Date Placeholder 4">
            <a:extLst>
              <a:ext uri="{FF2B5EF4-FFF2-40B4-BE49-F238E27FC236}">
                <a16:creationId xmlns:a16="http://schemas.microsoft.com/office/drawing/2014/main" id="{3DA260B1-3ABC-6F1B-32E0-3F9F4D7FF84A}"/>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19D65886-0136-B1AF-F6AF-1F40B4EB9C9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80174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5:10-11</a:t>
            </a:r>
            <a:r>
              <a:rPr lang="en-US" dirty="0"/>
              <a:t> – “10 For we must all appear before </a:t>
            </a:r>
            <a:r>
              <a:rPr lang="en-US" b="1" dirty="0"/>
              <a:t>the judgment seat of Christ</a:t>
            </a:r>
            <a:r>
              <a:rPr lang="en-US" dirty="0"/>
              <a:t>, so that each one may receive what is due for what he has done in the body, whether good or evil. 11 Therefore, </a:t>
            </a:r>
            <a:r>
              <a:rPr lang="en-US" b="1" dirty="0"/>
              <a:t>knowing the fear of the Lord</a:t>
            </a:r>
            <a:r>
              <a:rPr lang="en-US" dirty="0"/>
              <a:t>, we persuade others. But what we are is known to God, and I hope it is known also to your conscience.”</a:t>
            </a:r>
          </a:p>
          <a:p>
            <a:endParaRPr lang="en-US" dirty="0"/>
          </a:p>
          <a:p>
            <a:r>
              <a:rPr lang="en-US" b="1" dirty="0"/>
              <a:t>Matthew 7:22-23</a:t>
            </a:r>
            <a:r>
              <a:rPr lang="en-US" dirty="0"/>
              <a:t> – “22 On that day many will say to me, 'Lord, Lord, did we not prophesy in your name, and cast out demons in your name, and do many mighty works in your name?'  23  And then will I declare to them, 'I never knew you; </a:t>
            </a:r>
            <a:r>
              <a:rPr lang="en-US" b="1" dirty="0"/>
              <a:t>depart from me, you workers of lawlessness</a:t>
            </a:r>
            <a:r>
              <a:rPr lang="en-US" dirty="0"/>
              <a:t>.’”</a:t>
            </a:r>
          </a:p>
        </p:txBody>
      </p:sp>
      <p:sp>
        <p:nvSpPr>
          <p:cNvPr id="4" name="Slide Number Placeholder 3"/>
          <p:cNvSpPr>
            <a:spLocks noGrp="1"/>
          </p:cNvSpPr>
          <p:nvPr>
            <p:ph type="sldNum" sz="quarter" idx="5"/>
          </p:nvPr>
        </p:nvSpPr>
        <p:spPr/>
        <p:txBody>
          <a:bodyPr/>
          <a:lstStyle/>
          <a:p>
            <a:fld id="{2CC05C17-F306-4F41-9C2F-CE1A725F49A5}" type="slidenum">
              <a:rPr lang="en-US" smtClean="0"/>
              <a:t>3</a:t>
            </a:fld>
            <a:endParaRPr lang="en-US"/>
          </a:p>
        </p:txBody>
      </p:sp>
      <p:sp>
        <p:nvSpPr>
          <p:cNvPr id="5" name="Date Placeholder 4">
            <a:extLst>
              <a:ext uri="{FF2B5EF4-FFF2-40B4-BE49-F238E27FC236}">
                <a16:creationId xmlns:a16="http://schemas.microsoft.com/office/drawing/2014/main" id="{F53CFA1A-1015-E417-0CF2-74D6523B57EF}"/>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5DFD82E3-2548-9FA3-3499-5883CC96402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09512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2:3-4</a:t>
            </a:r>
            <a:r>
              <a:rPr lang="en-US" dirty="0"/>
              <a:t> – “3 This is good, and it is pleasing in the sight of God our Savior, 4 who </a:t>
            </a:r>
            <a:r>
              <a:rPr lang="en-US" b="1" dirty="0"/>
              <a:t>desires all people to be saved</a:t>
            </a:r>
            <a:r>
              <a:rPr lang="en-US" dirty="0"/>
              <a:t> and to come to the knowledge of the truth.”</a:t>
            </a:r>
          </a:p>
          <a:p>
            <a:endParaRPr lang="en-US" dirty="0"/>
          </a:p>
          <a:p>
            <a:r>
              <a:rPr lang="en-US" b="1" dirty="0"/>
              <a:t>Titus 2:11</a:t>
            </a:r>
            <a:r>
              <a:rPr lang="en-US" dirty="0"/>
              <a:t> – “For the grace of God has appeared, </a:t>
            </a:r>
            <a:r>
              <a:rPr lang="en-US" b="1" dirty="0"/>
              <a:t>bringing salvation for all people</a:t>
            </a:r>
            <a:r>
              <a:rPr lang="en-US" dirty="0"/>
              <a:t>”</a:t>
            </a:r>
          </a:p>
          <a:p>
            <a:endParaRPr lang="en-US" dirty="0"/>
          </a:p>
          <a:p>
            <a:r>
              <a:rPr lang="en-US" b="1" dirty="0"/>
              <a:t>Matthew 25:46</a:t>
            </a:r>
            <a:r>
              <a:rPr lang="en-US" dirty="0"/>
              <a:t> – “And these will go away into eternal punishment, but the </a:t>
            </a:r>
            <a:r>
              <a:rPr lang="en-US" b="1" dirty="0"/>
              <a:t>righteous into eternal life</a:t>
            </a:r>
            <a:r>
              <a:rPr lang="en-US" dirty="0"/>
              <a:t>.“</a:t>
            </a:r>
          </a:p>
          <a:p>
            <a:endParaRPr lang="en-US" dirty="0"/>
          </a:p>
          <a:p>
            <a:r>
              <a:rPr lang="en-US" b="1" dirty="0"/>
              <a:t>Genesis 12:1-3</a:t>
            </a:r>
            <a:r>
              <a:rPr lang="en-US" dirty="0"/>
              <a:t> – “1 Now the Lord said to Abram, ‘Go from your country and your kindred and your father's house to the land that I will show you. 2  And I will make of you a great nation, and I will bless you and make your name great, so that you will be a blessing. 3  I will bless those who bless you, and him who dishonors you I will curse, and in you </a:t>
            </a:r>
            <a:r>
              <a:rPr lang="en-US" b="1" dirty="0"/>
              <a:t>all the families of the earth shall be blessed</a:t>
            </a:r>
            <a:r>
              <a:rPr lang="en-US" dirty="0"/>
              <a:t>.’“</a:t>
            </a:r>
          </a:p>
          <a:p>
            <a:endParaRPr lang="en-US" dirty="0"/>
          </a:p>
          <a:p>
            <a:r>
              <a:rPr lang="en-US" b="1" dirty="0"/>
              <a:t>Matthew 28:19-20</a:t>
            </a:r>
            <a:r>
              <a:rPr lang="en-US" dirty="0"/>
              <a:t> – “19  Go therefore and </a:t>
            </a:r>
            <a:r>
              <a:rPr lang="en-US" b="1" dirty="0"/>
              <a:t>make disciples of all nations</a:t>
            </a:r>
            <a:r>
              <a:rPr lang="en-US" dirty="0"/>
              <a:t>, baptizing them in the name of the Father and of the Son and of the Holy Spirit,  20 teaching them to observe all that I have commanded you. And behold, I am with you always, to the end of the age.“</a:t>
            </a:r>
          </a:p>
          <a:p>
            <a:endParaRPr lang="en-US" dirty="0"/>
          </a:p>
          <a:p>
            <a:r>
              <a:rPr lang="en-US" b="1" dirty="0"/>
              <a:t>Acts 10:34-35</a:t>
            </a:r>
            <a:r>
              <a:rPr lang="en-US" dirty="0"/>
              <a:t> – “34 So Peter opened his mouth and said: ‘Truly I understand that </a:t>
            </a:r>
            <a:r>
              <a:rPr lang="en-US" b="1" dirty="0"/>
              <a:t>God shows no partiality</a:t>
            </a:r>
            <a:r>
              <a:rPr lang="en-US" dirty="0"/>
              <a:t> (“is no respecter of persons” </a:t>
            </a:r>
            <a:r>
              <a:rPr lang="en-US" b="1" dirty="0"/>
              <a:t>ASV</a:t>
            </a:r>
            <a:r>
              <a:rPr lang="en-US" dirty="0"/>
              <a:t>), 35 but in every nation anyone who fears him and does what is right is acceptable to him.’”</a:t>
            </a:r>
          </a:p>
        </p:txBody>
      </p:sp>
      <p:sp>
        <p:nvSpPr>
          <p:cNvPr id="4" name="Slide Number Placeholder 3"/>
          <p:cNvSpPr>
            <a:spLocks noGrp="1"/>
          </p:cNvSpPr>
          <p:nvPr>
            <p:ph type="sldNum" sz="quarter" idx="5"/>
          </p:nvPr>
        </p:nvSpPr>
        <p:spPr/>
        <p:txBody>
          <a:bodyPr/>
          <a:lstStyle/>
          <a:p>
            <a:fld id="{2CC05C17-F306-4F41-9C2F-CE1A725F49A5}" type="slidenum">
              <a:rPr lang="en-US" smtClean="0"/>
              <a:t>4</a:t>
            </a:fld>
            <a:endParaRPr lang="en-US"/>
          </a:p>
        </p:txBody>
      </p:sp>
      <p:sp>
        <p:nvSpPr>
          <p:cNvPr id="5" name="Date Placeholder 4">
            <a:extLst>
              <a:ext uri="{FF2B5EF4-FFF2-40B4-BE49-F238E27FC236}">
                <a16:creationId xmlns:a16="http://schemas.microsoft.com/office/drawing/2014/main" id="{CC76C552-3B94-2C86-3865-C6E54F22AFA7}"/>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64508530-4215-1ECE-6739-6219B88F8C6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42454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16:6, 12</a:t>
            </a:r>
            <a:r>
              <a:rPr lang="en-US" dirty="0"/>
              <a:t> – “6 Jesus said to them, ‘Watch and </a:t>
            </a:r>
            <a:r>
              <a:rPr lang="en-US" b="1" dirty="0"/>
              <a:t>beware of the leaven</a:t>
            </a:r>
            <a:r>
              <a:rPr lang="en-US" dirty="0"/>
              <a:t> of the Pharisees and Sadducees … 12  Then they understood that he did not tell them to beware of the leaven of bread, but of the teaching of the Pharisees and Sadducees.”</a:t>
            </a:r>
          </a:p>
          <a:p>
            <a:endParaRPr lang="en-US" dirty="0"/>
          </a:p>
          <a:p>
            <a:r>
              <a:rPr lang="en-US" b="1" dirty="0"/>
              <a:t>Matthew 11:21-22</a:t>
            </a:r>
            <a:r>
              <a:rPr lang="en-US" dirty="0"/>
              <a:t> – “21  </a:t>
            </a:r>
            <a:r>
              <a:rPr lang="en-US" b="1" dirty="0"/>
              <a:t>Woe to you</a:t>
            </a:r>
            <a:r>
              <a:rPr lang="en-US" dirty="0"/>
              <a:t>, Chorazin! Woe to you, Bethsaida! For if the mighty works done in you had been done in Tyre and Sidon, they would have repented long ago in sackcloth and ashes.  22  But I tell you, it will be more bearable on the day of judgment for Tyre and Sidon than for you.”</a:t>
            </a:r>
          </a:p>
          <a:p>
            <a:endParaRPr lang="en-US" dirty="0"/>
          </a:p>
          <a:p>
            <a:r>
              <a:rPr lang="en-US" b="1" dirty="0"/>
              <a:t>Matthew 15:3-9</a:t>
            </a:r>
            <a:r>
              <a:rPr lang="en-US" dirty="0"/>
              <a:t> – “3 He answered them, ‘And why do you break the commandment of God for the sake of your tradition?  4 For God commanded, “Honor your father and your mother,” and, “Whoever reviles father or mother must surely die.”  5 But you say, “If anyone tells his father or his mother, What you would have gained from me is given to God,  6 he need not honor his father.” So for the sake of your tradition you have made void the word of God.  7  You hypocrites! Well did Isaiah prophesy of you, when he said: 8  "'This people honors me with their lips, but </a:t>
            </a:r>
            <a:r>
              <a:rPr lang="en-US" b="1" dirty="0"/>
              <a:t>their heart is far from me</a:t>
            </a:r>
            <a:r>
              <a:rPr lang="en-US" dirty="0"/>
              <a:t>; 9 in vain do they worship me, teaching as doctrines the commandments of men.”’”</a:t>
            </a:r>
          </a:p>
          <a:p>
            <a:endParaRPr lang="en-US" dirty="0"/>
          </a:p>
          <a:p>
            <a:r>
              <a:rPr lang="en-US" b="1" dirty="0"/>
              <a:t>Matthew 24:24</a:t>
            </a:r>
            <a:r>
              <a:rPr lang="en-US" dirty="0"/>
              <a:t> – “For false </a:t>
            </a:r>
            <a:r>
              <a:rPr lang="en-US" dirty="0" err="1"/>
              <a:t>christs</a:t>
            </a:r>
            <a:r>
              <a:rPr lang="en-US" dirty="0"/>
              <a:t> and false prophets will arise and perform great signs and wonders, so as </a:t>
            </a:r>
            <a:r>
              <a:rPr lang="en-US" b="1" dirty="0"/>
              <a:t>to lead astray, if possible, even the elect</a:t>
            </a:r>
            <a:r>
              <a:rPr lang="en-US" dirty="0"/>
              <a:t>.”</a:t>
            </a:r>
          </a:p>
          <a:p>
            <a:endParaRPr lang="en-US" dirty="0"/>
          </a:p>
          <a:p>
            <a:r>
              <a:rPr lang="en-US" b="1" dirty="0"/>
              <a:t>Matthew 22:29</a:t>
            </a:r>
            <a:r>
              <a:rPr lang="en-US" dirty="0"/>
              <a:t> – “But Jesus answered them, ‘You are wrong, because </a:t>
            </a:r>
            <a:r>
              <a:rPr lang="en-US" b="1" dirty="0"/>
              <a:t>you know neither the Scriptures nor the power of God</a:t>
            </a:r>
            <a:r>
              <a:rPr lang="en-US" dirty="0"/>
              <a:t>’”</a:t>
            </a:r>
          </a:p>
        </p:txBody>
      </p:sp>
      <p:sp>
        <p:nvSpPr>
          <p:cNvPr id="4" name="Slide Number Placeholder 3"/>
          <p:cNvSpPr>
            <a:spLocks noGrp="1"/>
          </p:cNvSpPr>
          <p:nvPr>
            <p:ph type="sldNum" sz="quarter" idx="5"/>
          </p:nvPr>
        </p:nvSpPr>
        <p:spPr/>
        <p:txBody>
          <a:bodyPr/>
          <a:lstStyle/>
          <a:p>
            <a:fld id="{2CC05C17-F306-4F41-9C2F-CE1A725F49A5}" type="slidenum">
              <a:rPr lang="en-US" smtClean="0"/>
              <a:t>5</a:t>
            </a:fld>
            <a:endParaRPr lang="en-US"/>
          </a:p>
        </p:txBody>
      </p:sp>
      <p:sp>
        <p:nvSpPr>
          <p:cNvPr id="5" name="Date Placeholder 4">
            <a:extLst>
              <a:ext uri="{FF2B5EF4-FFF2-40B4-BE49-F238E27FC236}">
                <a16:creationId xmlns:a16="http://schemas.microsoft.com/office/drawing/2014/main" id="{19B60822-022B-7933-B001-9839FBDF8578}"/>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E71D2075-646B-73F2-F15A-FFD7504C4F3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28010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5:1-11</a:t>
            </a:r>
            <a:r>
              <a:rPr lang="en-US" dirty="0"/>
              <a:t> – “1 But a man named Ananias, with his wife Sapphira, sold a piece of property, 2 and with his wife's knowledge he kept back for himself some of the proceeds and brought only a part of it and laid it at the apostles' feet. 3 But Peter said, ‘Ananias, why has Satan filled your heart to lie to the Holy Spirit and to keep back for yourself part of the proceeds of the land? 4 While it remained unsold, did it not remain your own? And after it was sold, was it not at your disposal? Why is it that you have contrived this deed in your heart? You have not lied to men but to God.’ 5 When Ananias heard these words, he fell down and breathed his last. And great fear came upon all who heard of it. 6 The young men rose and wrapped him up and carried him out and buried him. 7 After an interval of about three hours his wife came in, not knowing what had happened. 8 And Peter said to her, ‘Tell me whether you sold the land for so much.’ And she said, ‘Yes, for so much.’ 9 But Peter said to her, ‘How is it that </a:t>
            </a:r>
            <a:r>
              <a:rPr lang="en-US" b="1" dirty="0"/>
              <a:t>you have agreed together to test the Spirit of the Lord</a:t>
            </a:r>
            <a:r>
              <a:rPr lang="en-US" dirty="0"/>
              <a:t>? Behold, the feet of those who have buried your husband are at the door, and they will carry you out.’ 10 Immediately she fell down at his feet and breathed her last. When the young men came in they found her dead, and they carried her out and buried her beside her husband. 11 And great fear came upon the whole church and upon all who heard of these things.”</a:t>
            </a:r>
          </a:p>
          <a:p>
            <a:endParaRPr lang="en-US" dirty="0"/>
          </a:p>
          <a:p>
            <a:r>
              <a:rPr lang="en-US" b="1" dirty="0"/>
              <a:t>Acts 15:1-2</a:t>
            </a:r>
            <a:r>
              <a:rPr lang="en-US" dirty="0"/>
              <a:t> – “1 But some men came down from Judea and were teaching the brothers, ‘Unless you are circumcised according to the custom of Moses, you cannot be saved.’ 2 And after Paul and Barnabas had no small </a:t>
            </a:r>
            <a:r>
              <a:rPr lang="en-US" b="1" dirty="0"/>
              <a:t>dissension and debate with them</a:t>
            </a:r>
            <a:r>
              <a:rPr lang="en-US" dirty="0"/>
              <a:t>, Paul and Barnabas and some of the others were appointed to go up to Jerusalem to the apostles and the elders about this question.”</a:t>
            </a:r>
          </a:p>
          <a:p>
            <a:endParaRPr lang="en-US" dirty="0"/>
          </a:p>
          <a:p>
            <a:r>
              <a:rPr lang="en-US" b="1" dirty="0"/>
              <a:t>Galatians 2:4-5</a:t>
            </a:r>
            <a:r>
              <a:rPr lang="en-US" dirty="0"/>
              <a:t> – “4 Yet because of false brothers secretly brought in – who slipped in to spy out our freedom that we have in Christ Jesus, so that they might bring us into slavery – 5 to them </a:t>
            </a:r>
            <a:r>
              <a:rPr lang="en-US" b="1" dirty="0"/>
              <a:t>we did not yield in submission even for a moment</a:t>
            </a:r>
            <a:r>
              <a:rPr lang="en-US" dirty="0"/>
              <a:t>, so that the truth of the gospel might be preserved for you.”</a:t>
            </a:r>
          </a:p>
          <a:p>
            <a:endParaRPr lang="en-US" dirty="0"/>
          </a:p>
          <a:p>
            <a:r>
              <a:rPr lang="en-US" b="1" dirty="0"/>
              <a:t>Ephesians 5:6-11</a:t>
            </a:r>
            <a:r>
              <a:rPr lang="en-US" dirty="0"/>
              <a:t> – “6 Let no one deceive you with empty words, for because of these things the wrath of God comes upon the sons of disobedience. 7 Therefore do not associate with them; 8 for at one time you were darkness, but now you are light in the Lord. Walk as children of light 9 (for the fruit of light is found in all that is good and right and true), 10 and try to discern what is pleasing to the Lord. 11  </a:t>
            </a:r>
            <a:r>
              <a:rPr lang="en-US" b="1" dirty="0"/>
              <a:t>Take no part in the unfruitful works of darkness</a:t>
            </a:r>
            <a:r>
              <a:rPr lang="en-US" dirty="0"/>
              <a:t>, but instead expose them.”</a:t>
            </a:r>
          </a:p>
          <a:p>
            <a:endParaRPr lang="en-US" dirty="0"/>
          </a:p>
          <a:p>
            <a:r>
              <a:rPr lang="en-US" b="1" dirty="0"/>
              <a:t>II Timothy 2:15-18</a:t>
            </a:r>
            <a:r>
              <a:rPr lang="en-US" dirty="0"/>
              <a:t> – “15 Do your best to present yourself to God as one approved, a worker who has no need to be ashamed, rightly handling the word of truth. 16 But avoid irreverent babble, for it will lead people into more and more ungodliness, 17 and their talk will spread like gangrene. Among them are Hymenaeus and Philetus, 18 who have swerved from the truth, saying that the resurrection has already happened. They are </a:t>
            </a:r>
            <a:r>
              <a:rPr lang="en-US" b="1" dirty="0"/>
              <a:t>upsetting the faith of some</a:t>
            </a:r>
            <a:r>
              <a:rPr lang="en-US" dirty="0"/>
              <a:t>.”</a:t>
            </a:r>
          </a:p>
        </p:txBody>
      </p:sp>
      <p:sp>
        <p:nvSpPr>
          <p:cNvPr id="4" name="Slide Number Placeholder 3"/>
          <p:cNvSpPr>
            <a:spLocks noGrp="1"/>
          </p:cNvSpPr>
          <p:nvPr>
            <p:ph type="sldNum" sz="quarter" idx="5"/>
          </p:nvPr>
        </p:nvSpPr>
        <p:spPr/>
        <p:txBody>
          <a:bodyPr/>
          <a:lstStyle/>
          <a:p>
            <a:fld id="{2CC05C17-F306-4F41-9C2F-CE1A725F49A5}" type="slidenum">
              <a:rPr lang="en-US" smtClean="0"/>
              <a:t>6</a:t>
            </a:fld>
            <a:endParaRPr lang="en-US"/>
          </a:p>
        </p:txBody>
      </p:sp>
      <p:sp>
        <p:nvSpPr>
          <p:cNvPr id="5" name="Date Placeholder 4">
            <a:extLst>
              <a:ext uri="{FF2B5EF4-FFF2-40B4-BE49-F238E27FC236}">
                <a16:creationId xmlns:a16="http://schemas.microsoft.com/office/drawing/2014/main" id="{C75945BC-251E-91E0-50C5-0544D9C09500}"/>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83FB3E77-5AC1-4ADA-B798-96AB69DD786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82145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7:51-52</a:t>
            </a:r>
            <a:r>
              <a:rPr lang="en-US" dirty="0"/>
              <a:t> – “51 </a:t>
            </a:r>
            <a:r>
              <a:rPr lang="en-US" b="1" dirty="0"/>
              <a:t>You stiff-necked people</a:t>
            </a:r>
            <a:r>
              <a:rPr lang="en-US" dirty="0"/>
              <a:t>, uncircumcised in heart and ears, you always resist the Holy Spirit. As your fathers did, so do you. 52  Which of the prophets did not your fathers persecute? And they killed those who announced beforehand the coming of the Righteous One, whom you have now betrayed and murdered”</a:t>
            </a:r>
          </a:p>
          <a:p>
            <a:endParaRPr lang="en-US" dirty="0"/>
          </a:p>
          <a:p>
            <a:r>
              <a:rPr lang="en-US" b="1" dirty="0"/>
              <a:t>Acts 13:8-10</a:t>
            </a:r>
            <a:r>
              <a:rPr lang="en-US" dirty="0"/>
              <a:t> – “8 But Elymas the magician (for that is the meaning of his name) opposed them, seeking to turn the proconsul away from the faith. 9 But Saul, who was also called Paul, filled with the Holy Spirit, looked intently at him 10 and said, ‘</a:t>
            </a:r>
            <a:r>
              <a:rPr lang="en-US" b="1" dirty="0"/>
              <a:t>You son of the devil</a:t>
            </a:r>
            <a:r>
              <a:rPr lang="en-US" dirty="0"/>
              <a:t>, you enemy of all righteousness, full of all deceit and villainy, will you not stop making crooked the straight paths of the Lord?’”</a:t>
            </a:r>
          </a:p>
          <a:p>
            <a:endParaRPr lang="en-US" dirty="0"/>
          </a:p>
          <a:p>
            <a:r>
              <a:rPr lang="en-US" b="1" dirty="0"/>
              <a:t>Acts 20:29-30</a:t>
            </a:r>
            <a:r>
              <a:rPr lang="en-US" dirty="0"/>
              <a:t> – “29 I know that after my departure fierce wolves will come in among you, not sparing the flock; 30 and from among your own selves will arise men speaking twisted things, </a:t>
            </a:r>
            <a:r>
              <a:rPr lang="en-US" b="1" dirty="0"/>
              <a:t>to draw away the disciples</a:t>
            </a:r>
            <a:r>
              <a:rPr lang="en-US" dirty="0"/>
              <a:t> after them.”</a:t>
            </a:r>
          </a:p>
          <a:p>
            <a:endParaRPr lang="en-US" dirty="0"/>
          </a:p>
          <a:p>
            <a:r>
              <a:rPr lang="en-US" b="1" dirty="0"/>
              <a:t>James 4:1-10</a:t>
            </a:r>
            <a:r>
              <a:rPr lang="en-US" dirty="0"/>
              <a:t> – “1 What causes quarrels and what causes fights among you? Is it not this, that your passions are at war within you?  2 You desire and do not have, so you murder. You covet and cannot obtain, so you fight and quarrel. You do not have, because you do not ask.3 You ask and do not receive, because you ask wrongly, to spend it on your passions. 4  </a:t>
            </a:r>
            <a:r>
              <a:rPr lang="en-US" b="1" dirty="0"/>
              <a:t>You adulterous people!</a:t>
            </a:r>
            <a:r>
              <a:rPr lang="en-US" dirty="0"/>
              <a:t> Do you not know that friendship with the world is enmity with God? Therefore whoever wishes to be a friend of the world makes himself an enemy of God. 5 Or do you suppose it is to no purpose that the Scripture says, "He yearns jealously over the spirit that he has made to dwell in us"? 6 But he gives more grace. Therefore it says, "God opposes the proud, but gives grace to the humble." 7 Submit yourselves therefore to God. Resist the devil, and he will flee from you. 8  Draw near to God, and he will draw near to you. Cleanse your hands, you sinners, and purify your hearts, you double-minded. 9  Be wretched and mourn and weep. Let your laughter be turned to mourning and your joy to gloom. 10  Humble yourselves before the Lord, and he will exalt you.”</a:t>
            </a:r>
          </a:p>
        </p:txBody>
      </p:sp>
      <p:sp>
        <p:nvSpPr>
          <p:cNvPr id="4" name="Slide Number Placeholder 3"/>
          <p:cNvSpPr>
            <a:spLocks noGrp="1"/>
          </p:cNvSpPr>
          <p:nvPr>
            <p:ph type="sldNum" sz="quarter" idx="5"/>
          </p:nvPr>
        </p:nvSpPr>
        <p:spPr/>
        <p:txBody>
          <a:bodyPr/>
          <a:lstStyle/>
          <a:p>
            <a:fld id="{2CC05C17-F306-4F41-9C2F-CE1A725F49A5}" type="slidenum">
              <a:rPr lang="en-US" smtClean="0"/>
              <a:t>7</a:t>
            </a:fld>
            <a:endParaRPr lang="en-US"/>
          </a:p>
        </p:txBody>
      </p:sp>
      <p:sp>
        <p:nvSpPr>
          <p:cNvPr id="5" name="Date Placeholder 4">
            <a:extLst>
              <a:ext uri="{FF2B5EF4-FFF2-40B4-BE49-F238E27FC236}">
                <a16:creationId xmlns:a16="http://schemas.microsoft.com/office/drawing/2014/main" id="{27CC8875-FB02-3A9C-1F19-A7E0978D6BA5}"/>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91D95732-7D20-D937-CBF1-6B415526D8D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01734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Mark 3:1-6</a:t>
            </a:r>
            <a:r>
              <a:rPr lang="en-US" dirty="0"/>
              <a:t> – “1 Again he entered the synagogue, and a man was there with a withered hand. 2 And they watched Jesus, to see whether he would heal him on the Sabbath, so that they might accuse him. 3 And he said to the man with the withered hand, ‘Come here.’  4 And he said to them, ‘</a:t>
            </a:r>
            <a:r>
              <a:rPr lang="en-US" b="1" dirty="0"/>
              <a:t>Is it lawful</a:t>
            </a:r>
            <a:r>
              <a:rPr lang="en-US" dirty="0"/>
              <a:t> on the Sabbath to do good or to do harm, to save life or to kill?’ But they were silent. 5 And he looked around at them with anger, </a:t>
            </a:r>
            <a:r>
              <a:rPr lang="en-US" b="1" dirty="0"/>
              <a:t>grieved at their hardness of heart</a:t>
            </a:r>
            <a:r>
              <a:rPr lang="en-US" dirty="0"/>
              <a:t>, and said to the man, ‘Stretch out your hand.’ He stretched it out, and his hand was restored. 6  The Pharisees went out and immediately held counsel with the Herodians against him, how to destroy him.”</a:t>
            </a:r>
          </a:p>
          <a:p>
            <a:endParaRPr lang="en-US" dirty="0"/>
          </a:p>
          <a:p>
            <a:r>
              <a:rPr lang="en-US" b="1" dirty="0"/>
              <a:t>Luke 13:10-17</a:t>
            </a:r>
            <a:r>
              <a:rPr lang="en-US" dirty="0"/>
              <a:t> – “10 Now he was teaching in one of the synagogues on the Sabbath. 11 And there was a woman who had had a disabling spirit for eighteen years. She was bent over and could not fully straighten herself. 12 When Jesus saw her, he called her over and said to her, ‘Woman, you are freed from your disability.’  13 And he laid his hands on her, and immediately she was made straight, and she glorified God. 14 But the ruler of the synagogue, indignant because Jesus had healed on the Sabbath, said to the people, ‘There are six days in which work ought to be done. Come on those days and be healed, and not on the Sabbath day.’ 15 Then the Lord answered him, ‘You hypocrites! Does not each of you on the Sabbath untie his ox or his donkey from the manger and lead it away to water it?  16 And ought not this woman, a daughter of Abraham whom Satan bound for eighteen years, be loosed from this bond on the Sabbath day?’  17 As he said these things, all his </a:t>
            </a:r>
            <a:r>
              <a:rPr lang="en-US" b="1" dirty="0"/>
              <a:t>adversaries were put to shame</a:t>
            </a:r>
            <a:r>
              <a:rPr lang="en-US" dirty="0"/>
              <a:t>, and all the people rejoiced at all the glorious things that were done by him.”</a:t>
            </a:r>
          </a:p>
          <a:p>
            <a:endParaRPr lang="en-US" dirty="0"/>
          </a:p>
          <a:p>
            <a:r>
              <a:rPr lang="en-US" b="1" dirty="0"/>
              <a:t>Luke 14:1-6</a:t>
            </a:r>
            <a:r>
              <a:rPr lang="en-US" dirty="0"/>
              <a:t> – “1 One Sabbath, when he went to dine at the house of a ruler of the Pharisees, they were watching him carefully. 2 And behold, there was a man before him who had dropsy. 3 And Jesus responded to the lawyers and Pharisees, saying, ‘</a:t>
            </a:r>
            <a:r>
              <a:rPr lang="en-US" b="1" dirty="0"/>
              <a:t>Is it lawful</a:t>
            </a:r>
            <a:r>
              <a:rPr lang="en-US" dirty="0"/>
              <a:t> to heal on the Sabbath, or not?’  4 But they remained silent. Then he took him and healed him and sent him away. 5 And he said to them, ‘Which of you, having a son or an ox that has fallen into a well on a Sabbath day, will not immediately pull him out?’  6  And they could not reply to these things.”</a:t>
            </a:r>
          </a:p>
          <a:p>
            <a:endParaRPr lang="en-US" dirty="0"/>
          </a:p>
          <a:p>
            <a:r>
              <a:rPr lang="en-US" b="1" dirty="0"/>
              <a:t>John 5:15-18</a:t>
            </a:r>
            <a:r>
              <a:rPr lang="en-US" dirty="0"/>
              <a:t> – “16 And this was why the Jews were persecuting Jesus, because he was doing these things on the Sabbath. 17 But Jesus answered them, ‘My Father is working until now, and I am working.’ 18 This was why the Jews were seeking all the more to kill him, because not only was he breaking the Sabbath, but he was even </a:t>
            </a:r>
            <a:r>
              <a:rPr lang="en-US" b="1" dirty="0"/>
              <a:t>calling God his own Father</a:t>
            </a:r>
            <a:r>
              <a:rPr lang="en-US" dirty="0"/>
              <a:t>, making himself equal with God.”</a:t>
            </a:r>
          </a:p>
          <a:p>
            <a:endParaRPr lang="en-US" dirty="0"/>
          </a:p>
          <a:p>
            <a:r>
              <a:rPr lang="en-US" b="1" dirty="0"/>
              <a:t>John 8:58-59</a:t>
            </a:r>
            <a:r>
              <a:rPr lang="en-US" dirty="0"/>
              <a:t> – “58 Jesus said to them, ;Truly, truly, I say to you, before Abraham was, </a:t>
            </a:r>
            <a:r>
              <a:rPr lang="en-US" b="1" dirty="0"/>
              <a:t>I am</a:t>
            </a:r>
            <a:r>
              <a:rPr lang="en-US" dirty="0"/>
              <a:t>.’  59 So they picked up stones to throw at him, but Jesus hid himself and went out of the temple.”</a:t>
            </a:r>
          </a:p>
          <a:p>
            <a:endParaRPr lang="en-US" dirty="0"/>
          </a:p>
          <a:p>
            <a:r>
              <a:rPr lang="en-US" b="1" dirty="0"/>
              <a:t>Exodus 3:13-15</a:t>
            </a:r>
            <a:r>
              <a:rPr lang="en-US" dirty="0"/>
              <a:t> – “13 Then Moses said to God, ‘If I come to the people of Israel and say to them, “The God of your fathers has sent me to you,” and they ask me, “What is his name?”' what shall I say to them?’ 14 God said to Moses, ‘I am who I am.’ And he said, ‘Say this to the people of Israel, “I am has sent me to you.“’ 15 God also said to Moses, ‘Say this to the people of Israel, “The Lord, the God of your fathers, the God of Abraham, the God of Isaac, and the God of Jacob, has sent me to you.” </a:t>
            </a:r>
            <a:r>
              <a:rPr lang="en-US" b="1" dirty="0"/>
              <a:t>This is my name forever</a:t>
            </a:r>
            <a:r>
              <a:rPr lang="en-US" dirty="0"/>
              <a:t>, and thus I am to be remembered throughout all generations.’”</a:t>
            </a:r>
          </a:p>
        </p:txBody>
      </p:sp>
      <p:sp>
        <p:nvSpPr>
          <p:cNvPr id="4" name="Slide Number Placeholder 3"/>
          <p:cNvSpPr>
            <a:spLocks noGrp="1"/>
          </p:cNvSpPr>
          <p:nvPr>
            <p:ph type="sldNum" sz="quarter" idx="5"/>
          </p:nvPr>
        </p:nvSpPr>
        <p:spPr/>
        <p:txBody>
          <a:bodyPr/>
          <a:lstStyle/>
          <a:p>
            <a:fld id="{2CC05C17-F306-4F41-9C2F-CE1A725F49A5}" type="slidenum">
              <a:rPr lang="en-US" smtClean="0"/>
              <a:t>8</a:t>
            </a:fld>
            <a:endParaRPr lang="en-US"/>
          </a:p>
        </p:txBody>
      </p:sp>
      <p:sp>
        <p:nvSpPr>
          <p:cNvPr id="5" name="Date Placeholder 4">
            <a:extLst>
              <a:ext uri="{FF2B5EF4-FFF2-40B4-BE49-F238E27FC236}">
                <a16:creationId xmlns:a16="http://schemas.microsoft.com/office/drawing/2014/main" id="{661AC8CA-EFD3-1498-D142-3C6C4A67555C}"/>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B6069E56-E7DE-05C4-E077-3D891125CB4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62103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r>
              <a:rPr lang="en-US" b="1" dirty="0"/>
              <a:t>Acts 4:19-20</a:t>
            </a:r>
            <a:r>
              <a:rPr lang="en-US" dirty="0"/>
              <a:t> – “But Peter and John answered them, ‘Whether it is right in the sight of God </a:t>
            </a:r>
            <a:r>
              <a:rPr lang="en-US" b="1" dirty="0"/>
              <a:t>to listen to you rather than to God</a:t>
            </a:r>
            <a:r>
              <a:rPr lang="en-US" dirty="0"/>
              <a:t>, </a:t>
            </a:r>
            <a:r>
              <a:rPr lang="en-US" b="1" dirty="0"/>
              <a:t>you must judge</a:t>
            </a:r>
            <a:r>
              <a:rPr lang="en-US" dirty="0"/>
              <a:t>, 20 for we cannot but speak of what we have seen and heard.’”</a:t>
            </a:r>
          </a:p>
          <a:p>
            <a:pPr defTabSz="990511"/>
            <a:endParaRPr lang="en-US" dirty="0"/>
          </a:p>
          <a:p>
            <a:r>
              <a:rPr lang="en-US" b="1" dirty="0"/>
              <a:t>Acts 5:29</a:t>
            </a:r>
            <a:r>
              <a:rPr lang="en-US" dirty="0"/>
              <a:t> – “But Peter and the apostles answered, ‘</a:t>
            </a:r>
            <a:r>
              <a:rPr lang="en-US" b="1" dirty="0"/>
              <a:t>We must obey God rather than men</a:t>
            </a:r>
            <a:r>
              <a:rPr lang="en-US" dirty="0"/>
              <a:t>.’”</a:t>
            </a:r>
          </a:p>
          <a:p>
            <a:endParaRPr lang="en-US" dirty="0"/>
          </a:p>
          <a:p>
            <a:r>
              <a:rPr lang="en-US" b="1" dirty="0"/>
              <a:t>Acts 7:51</a:t>
            </a:r>
            <a:r>
              <a:rPr lang="en-US" dirty="0"/>
              <a:t> – “You stiff-necked people, uncircumcised in heart and ears, </a:t>
            </a:r>
            <a:r>
              <a:rPr lang="en-US" b="1" dirty="0"/>
              <a:t>you always resist the Holy Spirit</a:t>
            </a:r>
            <a:r>
              <a:rPr lang="en-US" dirty="0"/>
              <a:t>. As your fathers did, so do you.”</a:t>
            </a:r>
          </a:p>
          <a:p>
            <a:endParaRPr lang="en-US" dirty="0"/>
          </a:p>
          <a:p>
            <a:r>
              <a:rPr lang="en-US" b="1" dirty="0"/>
              <a:t>Galatians 2:11-13</a:t>
            </a:r>
            <a:r>
              <a:rPr lang="en-US" dirty="0"/>
              <a:t> – “11 But when Cephas came to Antioch, </a:t>
            </a:r>
            <a:r>
              <a:rPr lang="en-US" b="1" dirty="0"/>
              <a:t>I opposed him to his face</a:t>
            </a:r>
            <a:r>
              <a:rPr lang="en-US" dirty="0"/>
              <a:t>, because he stood condemned. 12 For before certain men came from James, he was eating with the Gentiles; but when they came he drew back and separated himself, fearing the circumcision party. 13 And the rest of the Jews acted hypocritically along with him, so that even Barnabas was led astray by their hypocrisy.”</a:t>
            </a:r>
          </a:p>
        </p:txBody>
      </p:sp>
      <p:sp>
        <p:nvSpPr>
          <p:cNvPr id="4" name="Slide Number Placeholder 3"/>
          <p:cNvSpPr>
            <a:spLocks noGrp="1"/>
          </p:cNvSpPr>
          <p:nvPr>
            <p:ph type="sldNum" sz="quarter" idx="5"/>
          </p:nvPr>
        </p:nvSpPr>
        <p:spPr/>
        <p:txBody>
          <a:bodyPr/>
          <a:lstStyle/>
          <a:p>
            <a:fld id="{2CC05C17-F306-4F41-9C2F-CE1A725F49A5}" type="slidenum">
              <a:rPr lang="en-US" smtClean="0"/>
              <a:t>9</a:t>
            </a:fld>
            <a:endParaRPr lang="en-US"/>
          </a:p>
        </p:txBody>
      </p:sp>
      <p:sp>
        <p:nvSpPr>
          <p:cNvPr id="5" name="Date Placeholder 4">
            <a:extLst>
              <a:ext uri="{FF2B5EF4-FFF2-40B4-BE49-F238E27FC236}">
                <a16:creationId xmlns:a16="http://schemas.microsoft.com/office/drawing/2014/main" id="{45705B5C-3C2D-42BA-29BE-2C5ABFFD5E83}"/>
              </a:ext>
            </a:extLst>
          </p:cNvPr>
          <p:cNvSpPr>
            <a:spLocks noGrp="1"/>
          </p:cNvSpPr>
          <p:nvPr>
            <p:ph type="dt" idx="1"/>
          </p:nvPr>
        </p:nvSpPr>
        <p:spPr/>
        <p:txBody>
          <a:bodyPr/>
          <a:lstStyle/>
          <a:p>
            <a:r>
              <a:rPr lang="en-US"/>
              <a:t>7/20/2025 am</a:t>
            </a:r>
          </a:p>
        </p:txBody>
      </p:sp>
      <p:sp>
        <p:nvSpPr>
          <p:cNvPr id="6" name="Footer Placeholder 5">
            <a:extLst>
              <a:ext uri="{FF2B5EF4-FFF2-40B4-BE49-F238E27FC236}">
                <a16:creationId xmlns:a16="http://schemas.microsoft.com/office/drawing/2014/main" id="{74F0324D-E49E-6BA3-377F-CAEDC95E331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71071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6F42BD2-ABA1-4FE4-A3D9-4D062E028C3B}" type="slidenum">
              <a:rPr lang="en-US" altLang="en-US" smtClean="0"/>
              <a:pPr>
                <a:defRPr/>
              </a:pPr>
              <a:t>‹#›</a:t>
            </a:fld>
            <a:endParaRPr lang="en-US" altLang="en-US"/>
          </a:p>
        </p:txBody>
      </p:sp>
    </p:spTree>
    <p:extLst>
      <p:ext uri="{BB962C8B-B14F-4D97-AF65-F5344CB8AC3E}">
        <p14:creationId xmlns:p14="http://schemas.microsoft.com/office/powerpoint/2010/main" val="3422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299052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1401750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712712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3123601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US" altLang="en-US"/>
          </a:p>
        </p:txBody>
      </p:sp>
      <p:sp>
        <p:nvSpPr>
          <p:cNvPr id="4"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398421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US" altLang="en-US"/>
          </a:p>
        </p:txBody>
      </p:sp>
      <p:sp>
        <p:nvSpPr>
          <p:cNvPr id="4"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2991259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2D8988D-DCCB-4B3E-BF56-8BEA53898930}" type="slidenum">
              <a:rPr lang="en-US" altLang="en-US" smtClean="0"/>
              <a:pPr>
                <a:defRPr/>
              </a:pPr>
              <a:t>‹#›</a:t>
            </a:fld>
            <a:endParaRPr lang="en-US" altLang="en-US"/>
          </a:p>
        </p:txBody>
      </p:sp>
    </p:spTree>
    <p:extLst>
      <p:ext uri="{BB962C8B-B14F-4D97-AF65-F5344CB8AC3E}">
        <p14:creationId xmlns:p14="http://schemas.microsoft.com/office/powerpoint/2010/main" val="4693968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3C612D6-C4AC-41CF-91A8-F7A3E416C66C}" type="slidenum">
              <a:rPr lang="en-US" altLang="en-US" smtClean="0"/>
              <a:pPr>
                <a:defRPr/>
              </a:pPr>
              <a:t>‹#›</a:t>
            </a:fld>
            <a:endParaRPr lang="en-US" altLang="en-US"/>
          </a:p>
        </p:txBody>
      </p:sp>
    </p:spTree>
    <p:extLst>
      <p:ext uri="{BB962C8B-B14F-4D97-AF65-F5344CB8AC3E}">
        <p14:creationId xmlns:p14="http://schemas.microsoft.com/office/powerpoint/2010/main" val="418896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FFF5F5E-032E-4F10-BADC-62EE918D104F}" type="slidenum">
              <a:rPr lang="en-US" altLang="en-US" smtClean="0"/>
              <a:pPr>
                <a:defRPr/>
              </a:pPr>
              <a:t>‹#›</a:t>
            </a:fld>
            <a:endParaRPr lang="en-US" altLang="en-US"/>
          </a:p>
        </p:txBody>
      </p:sp>
    </p:spTree>
    <p:extLst>
      <p:ext uri="{BB962C8B-B14F-4D97-AF65-F5344CB8AC3E}">
        <p14:creationId xmlns:p14="http://schemas.microsoft.com/office/powerpoint/2010/main" val="3421795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032E77-E4CD-4EA1-ADD3-F18A7AB293B3}" type="slidenum">
              <a:rPr lang="en-US" altLang="en-US" smtClean="0"/>
              <a:pPr>
                <a:defRPr/>
              </a:pPr>
              <a:t>‹#›</a:t>
            </a:fld>
            <a:endParaRPr lang="en-US" altLang="en-US"/>
          </a:p>
        </p:txBody>
      </p:sp>
    </p:spTree>
    <p:extLst>
      <p:ext uri="{BB962C8B-B14F-4D97-AF65-F5344CB8AC3E}">
        <p14:creationId xmlns:p14="http://schemas.microsoft.com/office/powerpoint/2010/main" val="316737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6EA42B5-BF0E-466D-9F96-AC8E7C7E6E68}" type="slidenum">
              <a:rPr lang="en-US" altLang="en-US" smtClean="0"/>
              <a:pPr>
                <a:defRPr/>
              </a:pPr>
              <a:t>‹#›</a:t>
            </a:fld>
            <a:endParaRPr lang="en-US" altLang="en-US"/>
          </a:p>
        </p:txBody>
      </p:sp>
    </p:spTree>
    <p:extLst>
      <p:ext uri="{BB962C8B-B14F-4D97-AF65-F5344CB8AC3E}">
        <p14:creationId xmlns:p14="http://schemas.microsoft.com/office/powerpoint/2010/main" val="275433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67B178A8-5BFF-4255-9D0C-C8E0DAFE4E59}" type="slidenum">
              <a:rPr lang="en-US" altLang="en-US" smtClean="0"/>
              <a:pPr>
                <a:defRPr/>
              </a:pPr>
              <a:t>‹#›</a:t>
            </a:fld>
            <a:endParaRPr lang="en-US" altLang="en-US"/>
          </a:p>
        </p:txBody>
      </p:sp>
    </p:spTree>
    <p:extLst>
      <p:ext uri="{BB962C8B-B14F-4D97-AF65-F5344CB8AC3E}">
        <p14:creationId xmlns:p14="http://schemas.microsoft.com/office/powerpoint/2010/main" val="3757216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endParaRPr lang="en-US" altLang="en-US"/>
          </a:p>
        </p:txBody>
      </p:sp>
      <p:sp>
        <p:nvSpPr>
          <p:cNvPr id="5" name="Footer Placeholder 3"/>
          <p:cNvSpPr>
            <a:spLocks noGrp="1"/>
          </p:cNvSpPr>
          <p:nvPr>
            <p:ph type="ftr" sz="quarter" idx="11"/>
          </p:nvPr>
        </p:nvSpPr>
        <p:spPr/>
        <p:txBody>
          <a:bodyPr/>
          <a:lstStyle/>
          <a:p>
            <a:pPr>
              <a:defRPr/>
            </a:pPr>
            <a:endParaRPr lang="en-US" altLang="en-US"/>
          </a:p>
        </p:txBody>
      </p:sp>
      <p:sp>
        <p:nvSpPr>
          <p:cNvPr id="6" name="Slide Number Placeholder 4"/>
          <p:cNvSpPr>
            <a:spLocks noGrp="1"/>
          </p:cNvSpPr>
          <p:nvPr>
            <p:ph type="sldNum" sz="quarter" idx="12"/>
          </p:nvPr>
        </p:nvSpPr>
        <p:spPr/>
        <p:txBody>
          <a:bodyPr/>
          <a:lstStyle/>
          <a:p>
            <a:pPr>
              <a:defRPr/>
            </a:pPr>
            <a:fld id="{31A4769B-97FC-4F8F-8630-4415885EE9CF}" type="slidenum">
              <a:rPr lang="en-US" altLang="en-US" smtClean="0"/>
              <a:pPr>
                <a:defRPr/>
              </a:pPr>
              <a:t>‹#›</a:t>
            </a:fld>
            <a:endParaRPr lang="en-US" altLang="en-US"/>
          </a:p>
        </p:txBody>
      </p:sp>
    </p:spTree>
    <p:extLst>
      <p:ext uri="{BB962C8B-B14F-4D97-AF65-F5344CB8AC3E}">
        <p14:creationId xmlns:p14="http://schemas.microsoft.com/office/powerpoint/2010/main" val="386544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US" altLang="en-US"/>
          </a:p>
        </p:txBody>
      </p:sp>
      <p:sp>
        <p:nvSpPr>
          <p:cNvPr id="5" name="Footer Placeholder 2"/>
          <p:cNvSpPr>
            <a:spLocks noGrp="1"/>
          </p:cNvSpPr>
          <p:nvPr>
            <p:ph type="ftr" sz="quarter" idx="11"/>
          </p:nvPr>
        </p:nvSpPr>
        <p:spPr/>
        <p:txBody>
          <a:bodyPr/>
          <a:lstStyle/>
          <a:p>
            <a:pPr>
              <a:defRPr/>
            </a:pPr>
            <a:endParaRPr lang="en-US" altLang="en-US"/>
          </a:p>
        </p:txBody>
      </p:sp>
      <p:sp>
        <p:nvSpPr>
          <p:cNvPr id="6" name="Slide Number Placeholder 3"/>
          <p:cNvSpPr>
            <a:spLocks noGrp="1"/>
          </p:cNvSpPr>
          <p:nvPr>
            <p:ph type="sldNum" sz="quarter" idx="12"/>
          </p:nvPr>
        </p:nvSpPr>
        <p:spPr/>
        <p:txBody>
          <a:bodyPr/>
          <a:lstStyle/>
          <a:p>
            <a:pPr>
              <a:defRPr/>
            </a:pPr>
            <a:fld id="{45B0853F-0967-4E35-8EC2-C5F4A3F4D070}" type="slidenum">
              <a:rPr lang="en-US" altLang="en-US" smtClean="0"/>
              <a:pPr>
                <a:defRPr/>
              </a:pPr>
              <a:t>‹#›</a:t>
            </a:fld>
            <a:endParaRPr lang="en-US" altLang="en-US"/>
          </a:p>
        </p:txBody>
      </p:sp>
    </p:spTree>
    <p:extLst>
      <p:ext uri="{BB962C8B-B14F-4D97-AF65-F5344CB8AC3E}">
        <p14:creationId xmlns:p14="http://schemas.microsoft.com/office/powerpoint/2010/main" val="114365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pPr>
              <a:defRPr/>
            </a:pPr>
            <a:endParaRPr lang="en-US" altLang="en-US"/>
          </a:p>
        </p:txBody>
      </p:sp>
      <p:sp>
        <p:nvSpPr>
          <p:cNvPr id="5" name="Footer Placeholder 5"/>
          <p:cNvSpPr>
            <a:spLocks noGrp="1"/>
          </p:cNvSpPr>
          <p:nvPr>
            <p:ph type="ftr" sz="quarter" idx="11"/>
          </p:nvPr>
        </p:nvSpPr>
        <p:spPr/>
        <p:txBody>
          <a:bodyPr/>
          <a:lstStyle/>
          <a:p>
            <a:pPr>
              <a:defRPr/>
            </a:pPr>
            <a:endParaRPr lang="en-US" altLang="en-US"/>
          </a:p>
        </p:txBody>
      </p:sp>
      <p:sp>
        <p:nvSpPr>
          <p:cNvPr id="6" name="Slide Number Placeholder 6"/>
          <p:cNvSpPr>
            <a:spLocks noGrp="1"/>
          </p:cNvSpPr>
          <p:nvPr>
            <p:ph type="sldNum" sz="quarter" idx="12"/>
          </p:nvPr>
        </p:nvSpPr>
        <p:spPr/>
        <p:txBody>
          <a:bodyPr/>
          <a:lstStyle/>
          <a:p>
            <a:pPr>
              <a:defRPr/>
            </a:pPr>
            <a:fld id="{B430DE42-761E-4EAB-AFBA-A11F6C973879}" type="slidenum">
              <a:rPr lang="en-US" altLang="en-US" smtClean="0"/>
              <a:pPr>
                <a:defRPr/>
              </a:pPr>
              <a:t>‹#›</a:t>
            </a:fld>
            <a:endParaRPr lang="en-US" altLang="en-US"/>
          </a:p>
        </p:txBody>
      </p:sp>
    </p:spTree>
    <p:extLst>
      <p:ext uri="{BB962C8B-B14F-4D97-AF65-F5344CB8AC3E}">
        <p14:creationId xmlns:p14="http://schemas.microsoft.com/office/powerpoint/2010/main" val="320112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0676F799-6AB5-4FE0-8F49-10A713FBACF0}" type="slidenum">
              <a:rPr lang="en-US" altLang="en-US" smtClean="0"/>
              <a:pPr>
                <a:defRPr/>
              </a:pPr>
              <a:t>‹#›</a:t>
            </a:fld>
            <a:endParaRPr lang="en-US" altLang="en-US"/>
          </a:p>
        </p:txBody>
      </p:sp>
    </p:spTree>
    <p:extLst>
      <p:ext uri="{BB962C8B-B14F-4D97-AF65-F5344CB8AC3E}">
        <p14:creationId xmlns:p14="http://schemas.microsoft.com/office/powerpoint/2010/main" val="262575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US" alt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US" alt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8CF52B90-2A03-4C45-B5BC-A1CED80BD583}" type="slidenum">
              <a:rPr lang="en-US" altLang="en-US" smtClean="0"/>
              <a:pPr>
                <a:defRPr/>
              </a:pPr>
              <a:t>‹#›</a:t>
            </a:fld>
            <a:endParaRPr lang="en-US" altLang="en-US"/>
          </a:p>
        </p:txBody>
      </p:sp>
    </p:spTree>
    <p:extLst>
      <p:ext uri="{BB962C8B-B14F-4D97-AF65-F5344CB8AC3E}">
        <p14:creationId xmlns:p14="http://schemas.microsoft.com/office/powerpoint/2010/main" val="1666161458"/>
      </p:ext>
    </p:extLst>
  </p:cSld>
  <p:clrMap bg1="dk1" tx1="lt1" bg2="dk2" tx2="lt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 id="2147483824" r:id="rId12"/>
    <p:sldLayoutId id="2147483825" r:id="rId13"/>
    <p:sldLayoutId id="2147483826" r:id="rId14"/>
    <p:sldLayoutId id="2147483827" r:id="rId15"/>
    <p:sldLayoutId id="2147483828" r:id="rId16"/>
    <p:sldLayoutId id="214748382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5D61-ADB2-E175-0F5E-1B45B4C8C14F}"/>
              </a:ext>
            </a:extLst>
          </p:cNvPr>
          <p:cNvSpPr>
            <a:spLocks noGrp="1"/>
          </p:cNvSpPr>
          <p:nvPr>
            <p:ph type="ctrTitle"/>
          </p:nvPr>
        </p:nvSpPr>
        <p:spPr>
          <a:xfrm>
            <a:off x="1119052" y="557748"/>
            <a:ext cx="6934200" cy="3785652"/>
          </a:xfrm>
        </p:spPr>
        <p:txBody>
          <a:bodyPr wrap="square">
            <a:spAutoFit/>
          </a:bodyPr>
          <a:lstStyle/>
          <a:p>
            <a:pPr algn="ctr"/>
            <a:r>
              <a:rPr lang="en-US" sz="6000" b="1" dirty="0"/>
              <a:t>Jesus:</a:t>
            </a:r>
            <a:br>
              <a:rPr lang="en-US" sz="6000" b="1" dirty="0"/>
            </a:br>
            <a:r>
              <a:rPr lang="en-US" sz="6000" b="1" dirty="0"/>
              <a:t>Intolerant,</a:t>
            </a:r>
            <a:br>
              <a:rPr lang="en-US" sz="6000" b="1" dirty="0"/>
            </a:br>
            <a:r>
              <a:rPr lang="en-US" sz="6000" b="1" dirty="0"/>
              <a:t>Confrontational,</a:t>
            </a:r>
            <a:br>
              <a:rPr lang="en-US" sz="6000" b="1" dirty="0"/>
            </a:br>
            <a:r>
              <a:rPr lang="en-US" sz="6000" b="1" dirty="0"/>
              <a:t>and Exclusionary?</a:t>
            </a:r>
          </a:p>
        </p:txBody>
      </p:sp>
      <p:sp>
        <p:nvSpPr>
          <p:cNvPr id="3" name="TextBox 2">
            <a:extLst>
              <a:ext uri="{FF2B5EF4-FFF2-40B4-BE49-F238E27FC236}">
                <a16:creationId xmlns:a16="http://schemas.microsoft.com/office/drawing/2014/main" id="{C09F2F3F-793A-7191-8A32-EC5F5E9DBB1C}"/>
              </a:ext>
            </a:extLst>
          </p:cNvPr>
          <p:cNvSpPr txBox="1"/>
          <p:nvPr/>
        </p:nvSpPr>
        <p:spPr>
          <a:xfrm>
            <a:off x="2947852" y="4648200"/>
            <a:ext cx="3276600" cy="523220"/>
          </a:xfrm>
          <a:prstGeom prst="rect">
            <a:avLst/>
          </a:prstGeom>
          <a:noFill/>
        </p:spPr>
        <p:txBody>
          <a:bodyPr wrap="square" rtlCol="0">
            <a:spAutoFit/>
          </a:bodyPr>
          <a:lstStyle/>
          <a:p>
            <a:r>
              <a:rPr lang="en-US" sz="2800" i="0" dirty="0">
                <a:latin typeface="+mn-lt"/>
              </a:rPr>
              <a:t>Matthew 10:26-33</a:t>
            </a:r>
          </a:p>
        </p:txBody>
      </p:sp>
    </p:spTree>
    <p:extLst>
      <p:ext uri="{BB962C8B-B14F-4D97-AF65-F5344CB8AC3E}">
        <p14:creationId xmlns:p14="http://schemas.microsoft.com/office/powerpoint/2010/main" val="3876391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 Box 3">
            <a:extLst>
              <a:ext uri="{FF2B5EF4-FFF2-40B4-BE49-F238E27FC236}">
                <a16:creationId xmlns:a16="http://schemas.microsoft.com/office/drawing/2014/main" id="{CC30EFA2-1682-CDB1-F2DE-BBBC7E22766C}"/>
              </a:ext>
            </a:extLst>
          </p:cNvPr>
          <p:cNvSpPr txBox="1">
            <a:spLocks noChangeArrowheads="1"/>
          </p:cNvSpPr>
          <p:nvPr/>
        </p:nvSpPr>
        <p:spPr bwMode="auto">
          <a:xfrm>
            <a:off x="457200" y="1828800"/>
            <a:ext cx="8229600" cy="4093428"/>
          </a:xfrm>
          <a:prstGeom prst="rect">
            <a:avLst/>
          </a:prstGeom>
          <a:noFill/>
          <a:ln>
            <a:noFill/>
          </a:ln>
          <a:effectLst/>
        </p:spPr>
        <p:txBody>
          <a:bodyPr>
            <a:spAutoFit/>
          </a:bodyPr>
          <a:lstStyle/>
          <a:p>
            <a:pPr eaLnBrk="1" hangingPunct="1">
              <a:defRPr/>
            </a:pPr>
            <a:r>
              <a:rPr lang="en-US" altLang="en-US" sz="3200" i="0" dirty="0">
                <a:latin typeface="+mn-lt"/>
              </a:rPr>
              <a:t>Jesus excluded many by His teaching</a:t>
            </a:r>
            <a:endParaRPr lang="en-US" altLang="en-US" sz="2800" i="0" dirty="0">
              <a:latin typeface="+mn-lt"/>
            </a:endParaRPr>
          </a:p>
          <a:p>
            <a:pPr marL="457200" indent="-222250" eaLnBrk="1" hangingPunct="1">
              <a:buClr>
                <a:schemeClr val="tx1"/>
              </a:buClr>
              <a:buFont typeface="Arial" panose="020B0604020202020204" pitchFamily="34" charset="0"/>
              <a:buChar char="•"/>
              <a:defRPr/>
            </a:pPr>
            <a:r>
              <a:rPr lang="en-US" altLang="en-US" sz="2800" b="0" i="0" dirty="0">
                <a:latin typeface="+mn-lt"/>
              </a:rPr>
              <a:t>John 6:60-66 – “This is a hard saying; who can listen to it?”</a:t>
            </a:r>
          </a:p>
          <a:p>
            <a:pPr eaLnBrk="1" hangingPunct="1">
              <a:buClr>
                <a:schemeClr val="tx1"/>
              </a:buClr>
              <a:defRPr/>
            </a:pPr>
            <a:r>
              <a:rPr lang="en-US" altLang="en-US" sz="3200" i="0" dirty="0">
                <a:latin typeface="+mn-lt"/>
              </a:rPr>
              <a:t>Jesus insisted on obedience</a:t>
            </a:r>
            <a:endParaRPr lang="en-US" altLang="en-US" sz="2800" i="0" dirty="0">
              <a:latin typeface="+mn-lt"/>
            </a:endParaRPr>
          </a:p>
          <a:p>
            <a:pPr lvl="1" indent="-222250" eaLnBrk="1" hangingPunct="1">
              <a:buClr>
                <a:schemeClr val="tx1"/>
              </a:buClr>
              <a:buFont typeface="Arial" panose="020B0604020202020204" pitchFamily="34" charset="0"/>
              <a:buChar char="•"/>
              <a:defRPr/>
            </a:pPr>
            <a:r>
              <a:rPr lang="en-US" altLang="en-US" sz="2800" b="0" i="0" dirty="0">
                <a:latin typeface="+mn-lt"/>
              </a:rPr>
              <a:t>John 14:21 – “Whoever has my commandments and keeps them”</a:t>
            </a:r>
          </a:p>
          <a:p>
            <a:pPr lvl="1" indent="-222250" eaLnBrk="1" hangingPunct="1">
              <a:buClr>
                <a:schemeClr val="tx1"/>
              </a:buClr>
              <a:buFont typeface="Arial" panose="020B0604020202020204" pitchFamily="34" charset="0"/>
              <a:buChar char="•"/>
              <a:defRPr/>
            </a:pPr>
            <a:r>
              <a:rPr lang="en-US" altLang="en-US" sz="2800" b="0" i="0" dirty="0">
                <a:latin typeface="+mn-lt"/>
              </a:rPr>
              <a:t>I John 2:3-6 – “whoever says he abides in him ought to walk in the same way in which he walked”</a:t>
            </a:r>
          </a:p>
        </p:txBody>
      </p:sp>
      <p:sp>
        <p:nvSpPr>
          <p:cNvPr id="4" name="Rectangle 2">
            <a:extLst>
              <a:ext uri="{FF2B5EF4-FFF2-40B4-BE49-F238E27FC236}">
                <a16:creationId xmlns:a16="http://schemas.microsoft.com/office/drawing/2014/main" id="{28553AEB-7B16-57FA-C74F-1828514BB9CC}"/>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199" y="1371600"/>
            <a:ext cx="8261797" cy="5509200"/>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“that we believe in the name of his Son Jesus Christ”</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endParaRPr lang="en-US" sz="3400"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457200"/>
            <a:ext cx="7708392" cy="707886"/>
          </a:xfrm>
        </p:spPr>
        <p:txBody>
          <a:bodyPr wrap="square">
            <a:spAutoFit/>
          </a:bodyPr>
          <a:lstStyle/>
          <a:p>
            <a:pPr algn="l"/>
            <a:r>
              <a:rPr lang="en-US" sz="4000" b="1" cap="none" dirty="0">
                <a:solidFill>
                  <a:schemeClr val="tx1"/>
                </a:solidFill>
              </a:rPr>
              <a:t>What God Wants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133008" cy="5016758"/>
          </a:xfrm>
        </p:spPr>
        <p:txBody>
          <a:bodyPr wrap="square">
            <a:spAutoFit/>
          </a:bodyPr>
          <a:lstStyle/>
          <a:p>
            <a:pPr marL="0" indent="0">
              <a:spcBef>
                <a:spcPts val="0"/>
              </a:spcBef>
              <a:buClr>
                <a:schemeClr val="tx1"/>
              </a:buClr>
              <a:buSzPct val="100000"/>
              <a:buNone/>
            </a:pPr>
            <a:r>
              <a:rPr lang="en-US" sz="3200" b="1" dirty="0">
                <a:solidFill>
                  <a:schemeClr val="tx1"/>
                </a:solidFill>
                <a:cs typeface="Arial" panose="020B0604020202020204" pitchFamily="34" charset="0"/>
              </a:rPr>
              <a:t>Confess that Jesus is the Son of God</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a:t>
            </a:r>
            <a:r>
              <a:rPr lang="en-US" sz="3200" dirty="0">
                <a:cs typeface="Arial" panose="020B0604020202020204" pitchFamily="34" charset="0"/>
              </a:rPr>
              <a:t>with the mouth one confesses and is saved</a:t>
            </a:r>
            <a:r>
              <a:rPr lang="en-US" sz="3200" dirty="0">
                <a:solidFill>
                  <a:schemeClr val="tx1"/>
                </a:solidFill>
                <a:cs typeface="Arial" panose="020B0604020202020204" pitchFamily="34" charset="0"/>
              </a:rPr>
              <a:t>”</a:t>
            </a:r>
          </a:p>
          <a:p>
            <a:pPr marL="0" indent="0">
              <a:spcBef>
                <a:spcPts val="0"/>
              </a:spcBef>
              <a:buClr>
                <a:schemeClr val="tx1"/>
              </a:buClr>
              <a:buSzPct val="100000"/>
              <a:buNone/>
            </a:pPr>
            <a:r>
              <a:rPr lang="en-US" sz="3200" b="1" dirty="0">
                <a:solidFill>
                  <a:schemeClr val="tx1"/>
                </a:solidFill>
                <a:cs typeface="Arial" panose="020B0604020202020204" pitchFamily="34" charset="0"/>
              </a:rPr>
              <a:t>Be immersed in water</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t>
            </a:r>
            <a:r>
              <a:rPr lang="en-US" sz="3200" dirty="0">
                <a:cs typeface="Arial" panose="020B0604020202020204" pitchFamily="34" charset="0"/>
              </a:rPr>
              <a:t>Repent and be baptized every one of you …</a:t>
            </a:r>
            <a:r>
              <a:rPr lang="en-US" sz="3200" dirty="0">
                <a:solidFill>
                  <a:schemeClr val="tx1"/>
                </a:solidFill>
                <a:cs typeface="Arial" panose="020B0604020202020204" pitchFamily="34" charset="0"/>
              </a:rPr>
              <a:t>”</a:t>
            </a:r>
          </a:p>
          <a:p>
            <a:pPr marL="0" indent="0">
              <a:spcBef>
                <a:spcPts val="0"/>
              </a:spcBef>
              <a:buClr>
                <a:schemeClr val="tx1"/>
              </a:buClr>
              <a:buSzPct val="100000"/>
              <a:buNone/>
            </a:pPr>
            <a:r>
              <a:rPr lang="en-US" sz="3200" b="1" dirty="0">
                <a:solidFill>
                  <a:schemeClr val="tx1"/>
                </a:solidFill>
                <a:cs typeface="Arial" panose="020B0604020202020204" pitchFamily="34" charset="0"/>
              </a:rPr>
              <a:t>Remain faithful</a:t>
            </a:r>
          </a:p>
          <a:p>
            <a:pPr lvl="1">
              <a:spcBef>
                <a:spcPts val="0"/>
              </a:spcBef>
              <a:buSzPct val="100000"/>
              <a:buFont typeface="Arial" panose="020B0604020202020204" pitchFamily="34" charset="0"/>
              <a:buChar char="•"/>
            </a:pPr>
            <a:r>
              <a:rPr lang="en-US" sz="3200" dirty="0">
                <a:solidFill>
                  <a:schemeClr val="tx1"/>
                </a:solidFill>
                <a:cs typeface="Arial" panose="020B0604020202020204" pitchFamily="34" charset="0"/>
              </a:rPr>
              <a:t>Hebrews 3:12-14 – “… </a:t>
            </a:r>
            <a:r>
              <a:rPr lang="en-US" sz="3200" dirty="0">
                <a:cs typeface="Arial" panose="020B0604020202020204" pitchFamily="34" charset="0"/>
              </a:rPr>
              <a:t>if indeed we hold our original confidence firm to the end</a:t>
            </a:r>
            <a:r>
              <a:rPr lang="en-US" sz="3200" dirty="0">
                <a:solidFill>
                  <a:schemeClr val="tx1"/>
                </a:solidFill>
                <a:cs typeface="Arial" panose="020B0604020202020204" pitchFamily="34" charset="0"/>
              </a:rPr>
              <a:t>”</a:t>
            </a:r>
          </a:p>
        </p:txBody>
      </p:sp>
      <p:sp>
        <p:nvSpPr>
          <p:cNvPr id="5" name="Title 1">
            <a:extLst>
              <a:ext uri="{FF2B5EF4-FFF2-40B4-BE49-F238E27FC236}">
                <a16:creationId xmlns:a16="http://schemas.microsoft.com/office/drawing/2014/main" id="{8005860E-CBE6-9B6E-AACD-783864766FAC}"/>
              </a:ext>
            </a:extLst>
          </p:cNvPr>
          <p:cNvSpPr>
            <a:spLocks noGrp="1"/>
          </p:cNvSpPr>
          <p:nvPr>
            <p:ph type="title"/>
          </p:nvPr>
        </p:nvSpPr>
        <p:spPr>
          <a:xfrm>
            <a:off x="457200" y="457200"/>
            <a:ext cx="7708392" cy="707886"/>
          </a:xfrm>
        </p:spPr>
        <p:txBody>
          <a:bodyPr wrap="square">
            <a:spAutoFit/>
          </a:bodyPr>
          <a:lstStyle/>
          <a:p>
            <a:pPr algn="l"/>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8EA716-4B0F-FE14-B46A-29FE6BD4D9D5}"/>
              </a:ext>
            </a:extLst>
          </p:cNvPr>
          <p:cNvSpPr txBox="1"/>
          <p:nvPr/>
        </p:nvSpPr>
        <p:spPr>
          <a:xfrm>
            <a:off x="457200" y="457200"/>
            <a:ext cx="3200400" cy="707886"/>
          </a:xfrm>
          <a:prstGeom prst="rect">
            <a:avLst/>
          </a:prstGeom>
          <a:noFill/>
        </p:spPr>
        <p:txBody>
          <a:bodyPr wrap="square" rtlCol="0">
            <a:spAutoFit/>
          </a:bodyPr>
          <a:lstStyle/>
          <a:p>
            <a:r>
              <a:rPr lang="en-US" sz="4000" i="0" dirty="0">
                <a:latin typeface="+mj-lt"/>
              </a:rPr>
              <a:t>Introduction</a:t>
            </a:r>
          </a:p>
        </p:txBody>
      </p:sp>
      <p:sp>
        <p:nvSpPr>
          <p:cNvPr id="3" name="TextBox 2">
            <a:extLst>
              <a:ext uri="{FF2B5EF4-FFF2-40B4-BE49-F238E27FC236}">
                <a16:creationId xmlns:a16="http://schemas.microsoft.com/office/drawing/2014/main" id="{079FFEA9-0FD8-B112-7FCA-E3338ED512B9}"/>
              </a:ext>
            </a:extLst>
          </p:cNvPr>
          <p:cNvSpPr txBox="1"/>
          <p:nvPr/>
        </p:nvSpPr>
        <p:spPr>
          <a:xfrm>
            <a:off x="457200" y="1371600"/>
            <a:ext cx="8229600" cy="4955203"/>
          </a:xfrm>
          <a:prstGeom prst="rect">
            <a:avLst/>
          </a:prstGeom>
          <a:noFill/>
        </p:spPr>
        <p:txBody>
          <a:bodyPr wrap="square" rtlCol="0">
            <a:spAutoFit/>
          </a:bodyPr>
          <a:lstStyle/>
          <a:p>
            <a:r>
              <a:rPr lang="en-US" sz="3200" i="0" dirty="0">
                <a:latin typeface="+mn-lt"/>
              </a:rPr>
              <a:t>Many proclaim, “God is love”</a:t>
            </a:r>
          </a:p>
          <a:p>
            <a:pPr marL="457200" indent="-222250">
              <a:buFont typeface="Arial" panose="020B0604020202020204" pitchFamily="34" charset="0"/>
              <a:buChar char="•"/>
            </a:pPr>
            <a:r>
              <a:rPr lang="en-US" sz="2800" b="0" i="0" dirty="0">
                <a:latin typeface="+mn-lt"/>
              </a:rPr>
              <a:t>I John 4:8, 16 – “God is love”</a:t>
            </a:r>
          </a:p>
          <a:p>
            <a:pPr marL="457200" indent="-222250">
              <a:buFont typeface="Arial" panose="020B0604020202020204" pitchFamily="34" charset="0"/>
              <a:buChar char="•"/>
            </a:pPr>
            <a:r>
              <a:rPr lang="en-US" sz="2800" b="0" i="0" dirty="0">
                <a:latin typeface="+mn-lt"/>
              </a:rPr>
              <a:t>But many want to say that “God is ONLY love”</a:t>
            </a:r>
          </a:p>
          <a:p>
            <a:pPr marL="234950"/>
            <a:r>
              <a:rPr lang="en-US" sz="3200" i="0" dirty="0">
                <a:latin typeface="+mn-lt"/>
              </a:rPr>
              <a:t>They overlook/discard</a:t>
            </a:r>
            <a:r>
              <a:rPr lang="en-US" sz="3200" b="0" i="0" dirty="0">
                <a:latin typeface="+mn-lt"/>
              </a:rPr>
              <a:t>:</a:t>
            </a:r>
          </a:p>
          <a:p>
            <a:pPr marL="457200" indent="-222250">
              <a:buFont typeface="Arial" panose="020B0604020202020204" pitchFamily="34" charset="0"/>
              <a:buChar char="•"/>
            </a:pPr>
            <a:r>
              <a:rPr lang="en-US" sz="2800" b="0" i="0" dirty="0">
                <a:latin typeface="+mn-lt"/>
              </a:rPr>
              <a:t>Deuteronomy 4:24 – “God is a consuming fire”</a:t>
            </a:r>
          </a:p>
          <a:p>
            <a:pPr marL="457200" indent="-222250">
              <a:buFont typeface="Arial" panose="020B0604020202020204" pitchFamily="34" charset="0"/>
              <a:buChar char="•"/>
            </a:pPr>
            <a:r>
              <a:rPr lang="en-US" sz="2800" b="0" i="0" dirty="0">
                <a:latin typeface="+mn-lt"/>
              </a:rPr>
              <a:t>Romans 1:18-19 – “… the wrath of God is revealed …”</a:t>
            </a:r>
          </a:p>
          <a:p>
            <a:pPr marL="457200" indent="-222250">
              <a:buFont typeface="Arial" panose="020B0604020202020204" pitchFamily="34" charset="0"/>
              <a:buChar char="•"/>
            </a:pPr>
            <a:r>
              <a:rPr lang="en-US" sz="2800" b="0" i="0" dirty="0">
                <a:latin typeface="+mn-lt"/>
              </a:rPr>
              <a:t>Romans 11:22 – “… the kindness and the severity of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29F111A0-812D-D471-20B3-6362D7012E1F}"/>
              </a:ext>
            </a:extLst>
          </p:cNvPr>
          <p:cNvSpPr>
            <a:spLocks noGrp="1" noChangeArrowheads="1"/>
          </p:cNvSpPr>
          <p:nvPr>
            <p:ph idx="1"/>
          </p:nvPr>
        </p:nvSpPr>
        <p:spPr>
          <a:xfrm>
            <a:off x="457200" y="1371600"/>
            <a:ext cx="8229600" cy="4829014"/>
          </a:xfrm>
        </p:spPr>
        <p:txBody>
          <a:bodyPr>
            <a:spAutoFit/>
          </a:bodyPr>
          <a:lstStyle/>
          <a:p>
            <a:pPr marL="0" indent="0">
              <a:lnSpc>
                <a:spcPct val="95000"/>
              </a:lnSpc>
              <a:spcBef>
                <a:spcPct val="0"/>
              </a:spcBef>
              <a:buNone/>
            </a:pPr>
            <a:r>
              <a:rPr lang="en-US" altLang="en-US" sz="3200" b="1" dirty="0">
                <a:latin typeface="+mn-lt"/>
              </a:rPr>
              <a:t>Jesus is commonly depicted as quiet, soft-spoken, harmless</a:t>
            </a:r>
            <a:endParaRPr lang="en-US" altLang="en-US" sz="2800" b="1" dirty="0">
              <a:latin typeface="+mn-lt"/>
            </a:endParaRPr>
          </a:p>
          <a:p>
            <a:pPr marL="463550" indent="-238125">
              <a:lnSpc>
                <a:spcPct val="95000"/>
              </a:lnSpc>
              <a:spcBef>
                <a:spcPct val="0"/>
              </a:spcBef>
              <a:buClr>
                <a:schemeClr val="tx1"/>
              </a:buClr>
              <a:buSzPct val="100000"/>
              <a:buFont typeface="Arial" panose="020B0604020202020204" pitchFamily="34" charset="0"/>
              <a:buChar char="•"/>
            </a:pPr>
            <a:r>
              <a:rPr lang="en-US" altLang="en-US" sz="2800" dirty="0">
                <a:latin typeface="+mn-lt"/>
              </a:rPr>
              <a:t>There is no fear of Him</a:t>
            </a:r>
          </a:p>
          <a:p>
            <a:pPr marL="688975" lvl="1" indent="-238125">
              <a:lnSpc>
                <a:spcPct val="95000"/>
              </a:lnSpc>
              <a:spcBef>
                <a:spcPct val="0"/>
              </a:spcBef>
              <a:buClr>
                <a:schemeClr val="tx1"/>
              </a:buClr>
              <a:buSzPct val="100000"/>
              <a:buFont typeface="Arial" panose="020B0604020202020204" pitchFamily="34" charset="0"/>
              <a:buChar char="•"/>
            </a:pPr>
            <a:r>
              <a:rPr lang="en-US" altLang="en-US" sz="2800" dirty="0">
                <a:latin typeface="+mn-lt"/>
              </a:rPr>
              <a:t>II Corinthians 5:10-11 – “knowing the fear of the Lord”</a:t>
            </a:r>
          </a:p>
          <a:p>
            <a:pPr marL="0" indent="0">
              <a:lnSpc>
                <a:spcPct val="95000"/>
              </a:lnSpc>
              <a:spcBef>
                <a:spcPct val="0"/>
              </a:spcBef>
              <a:buClr>
                <a:schemeClr val="tx1"/>
              </a:buClr>
              <a:buSzPct val="100000"/>
              <a:buNone/>
            </a:pPr>
            <a:r>
              <a:rPr lang="en-US" altLang="en-US" sz="3200" b="1" dirty="0">
                <a:latin typeface="+mn-lt"/>
              </a:rPr>
              <a:t>They believe He will accept any form of worship man will devise</a:t>
            </a:r>
          </a:p>
          <a:p>
            <a:pPr marL="463550" lvl="1" indent="-231775">
              <a:lnSpc>
                <a:spcPct val="95000"/>
              </a:lnSpc>
              <a:spcBef>
                <a:spcPct val="0"/>
              </a:spcBef>
              <a:buClr>
                <a:schemeClr val="tx1"/>
              </a:buClr>
              <a:buSzPct val="100000"/>
              <a:buFont typeface="Arial" panose="020B0604020202020204" pitchFamily="34" charset="0"/>
              <a:buChar char="•"/>
            </a:pPr>
            <a:r>
              <a:rPr lang="en-US" altLang="en-US" sz="2800" dirty="0">
                <a:latin typeface="+mn-lt"/>
              </a:rPr>
              <a:t>A “cleaned up” Jesus who preaches a “cleaned up” gospel</a:t>
            </a:r>
          </a:p>
          <a:p>
            <a:pPr marL="463550" lvl="1" indent="-231775">
              <a:lnSpc>
                <a:spcPct val="95000"/>
              </a:lnSpc>
              <a:spcBef>
                <a:spcPct val="0"/>
              </a:spcBef>
              <a:buClr>
                <a:schemeClr val="tx1"/>
              </a:buClr>
              <a:buSzPct val="100000"/>
              <a:buFont typeface="Arial" panose="020B0604020202020204" pitchFamily="34" charset="0"/>
              <a:buChar char="•"/>
            </a:pPr>
            <a:r>
              <a:rPr lang="en-US" altLang="en-US" sz="2800" dirty="0">
                <a:latin typeface="+mn-lt"/>
              </a:rPr>
              <a:t>Matthew 7:22-23 – “depart from me, you workers of lawlessness”</a:t>
            </a:r>
          </a:p>
        </p:txBody>
      </p:sp>
      <p:sp>
        <p:nvSpPr>
          <p:cNvPr id="2" name="TextBox 1">
            <a:extLst>
              <a:ext uri="{FF2B5EF4-FFF2-40B4-BE49-F238E27FC236}">
                <a16:creationId xmlns:a16="http://schemas.microsoft.com/office/drawing/2014/main" id="{91F6B5A2-1BCC-9C4C-095D-34FAFAF316CE}"/>
              </a:ext>
            </a:extLst>
          </p:cNvPr>
          <p:cNvSpPr txBox="1"/>
          <p:nvPr/>
        </p:nvSpPr>
        <p:spPr>
          <a:xfrm>
            <a:off x="457200" y="457200"/>
            <a:ext cx="3200400" cy="707886"/>
          </a:xfrm>
          <a:prstGeom prst="rect">
            <a:avLst/>
          </a:prstGeom>
          <a:noFill/>
        </p:spPr>
        <p:txBody>
          <a:bodyPr wrap="square" rtlCol="0">
            <a:spAutoFit/>
          </a:bodyPr>
          <a:lstStyle/>
          <a:p>
            <a:r>
              <a:rPr lang="en-US" sz="4000" i="0" dirty="0">
                <a:latin typeface="+mj-lt"/>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9DE03F4-5315-806E-3665-7749F8082E35}"/>
              </a:ext>
            </a:extLst>
          </p:cNvPr>
          <p:cNvSpPr>
            <a:spLocks noGrp="1" noChangeArrowheads="1"/>
          </p:cNvSpPr>
          <p:nvPr>
            <p:ph type="title"/>
          </p:nvPr>
        </p:nvSpPr>
        <p:spPr>
          <a:xfrm>
            <a:off x="457200" y="457200"/>
            <a:ext cx="7391400" cy="1323439"/>
          </a:xfrm>
        </p:spPr>
        <p:txBody>
          <a:bodyPr wrap="square" rtlCol="0">
            <a:spAutoFit/>
          </a:bodyPr>
          <a:lstStyle/>
          <a:p>
            <a:pPr eaLnBrk="1" fontAlgn="auto" hangingPunct="1">
              <a:spcAft>
                <a:spcPts val="0"/>
              </a:spcAft>
              <a:defRPr/>
            </a:pPr>
            <a:r>
              <a:rPr lang="en-US" altLang="en-US" sz="4000" b="1" dirty="0">
                <a:solidFill>
                  <a:schemeClr val="tx1"/>
                </a:solidFill>
                <a:latin typeface="+mn-lt"/>
              </a:rPr>
              <a:t>God Wants All People To Be Saved</a:t>
            </a:r>
          </a:p>
        </p:txBody>
      </p:sp>
      <p:sp>
        <p:nvSpPr>
          <p:cNvPr id="33795" name="Rectangle 3">
            <a:extLst>
              <a:ext uri="{FF2B5EF4-FFF2-40B4-BE49-F238E27FC236}">
                <a16:creationId xmlns:a16="http://schemas.microsoft.com/office/drawing/2014/main" id="{5FE98605-3D90-3A80-5643-EF5A05E3BF95}"/>
              </a:ext>
            </a:extLst>
          </p:cNvPr>
          <p:cNvSpPr>
            <a:spLocks noGrp="1" noChangeArrowheads="1"/>
          </p:cNvSpPr>
          <p:nvPr>
            <p:ph idx="1"/>
          </p:nvPr>
        </p:nvSpPr>
        <p:spPr>
          <a:xfrm>
            <a:off x="457200" y="1828800"/>
            <a:ext cx="8229600" cy="4462760"/>
          </a:xfrm>
        </p:spPr>
        <p:txBody>
          <a:bodyPr>
            <a:spAutoFit/>
          </a:bodyPr>
          <a:lstStyle/>
          <a:p>
            <a:pPr marL="234950" indent="-234950">
              <a:spcBef>
                <a:spcPct val="0"/>
              </a:spcBef>
              <a:buClr>
                <a:schemeClr val="tx1"/>
              </a:buClr>
              <a:buSzPct val="100000"/>
              <a:buFont typeface="Arial" panose="020B0604020202020204" pitchFamily="34" charset="0"/>
              <a:buChar char="•"/>
            </a:pPr>
            <a:r>
              <a:rPr lang="en-US" altLang="en-US" sz="2800" dirty="0">
                <a:latin typeface="+mn-lt"/>
              </a:rPr>
              <a:t>I Timothy 2:3-4 – “… desires all people to be saved …”</a:t>
            </a:r>
          </a:p>
          <a:p>
            <a:pPr marL="234950" indent="-234950">
              <a:spcBef>
                <a:spcPct val="0"/>
              </a:spcBef>
              <a:buClr>
                <a:schemeClr val="tx1"/>
              </a:buClr>
              <a:buSzPct val="100000"/>
              <a:buFont typeface="Arial" panose="020B0604020202020204" pitchFamily="34" charset="0"/>
              <a:buChar char="•"/>
            </a:pPr>
            <a:r>
              <a:rPr lang="en-US" altLang="en-US" sz="2800" dirty="0">
                <a:latin typeface="+mn-lt"/>
              </a:rPr>
              <a:t>Titus 2:11 – “bringing salvation for all people”</a:t>
            </a:r>
          </a:p>
          <a:p>
            <a:pPr marL="234950" indent="-234950">
              <a:spcBef>
                <a:spcPct val="0"/>
              </a:spcBef>
              <a:buClr>
                <a:schemeClr val="tx1"/>
              </a:buClr>
              <a:buSzPct val="100000"/>
              <a:buFont typeface="Arial" panose="020B0604020202020204" pitchFamily="34" charset="0"/>
              <a:buChar char="•"/>
            </a:pPr>
            <a:r>
              <a:rPr lang="en-US" altLang="en-US" sz="2800" dirty="0">
                <a:latin typeface="+mn-lt"/>
              </a:rPr>
              <a:t>Matthew 25:46 – “… into eternal life”</a:t>
            </a:r>
          </a:p>
          <a:p>
            <a:pPr marL="0" indent="0" eaLnBrk="1" hangingPunct="1">
              <a:lnSpc>
                <a:spcPct val="100000"/>
              </a:lnSpc>
              <a:spcBef>
                <a:spcPct val="0"/>
              </a:spcBef>
              <a:buClr>
                <a:schemeClr val="tx1"/>
              </a:buClr>
              <a:buSzPct val="100000"/>
              <a:buNone/>
            </a:pPr>
            <a:r>
              <a:rPr lang="en-US" altLang="en-US" sz="3200" b="1" dirty="0">
                <a:latin typeface="+mn-lt"/>
              </a:rPr>
              <a:t>God Is no respecter of persons</a:t>
            </a:r>
            <a:endParaRPr lang="en-US" altLang="en-US" sz="2800" b="1" dirty="0">
              <a:latin typeface="+mn-lt"/>
            </a:endParaRPr>
          </a:p>
          <a:p>
            <a:pPr marL="457200" indent="-225425">
              <a:spcBef>
                <a:spcPct val="0"/>
              </a:spcBef>
              <a:buClr>
                <a:schemeClr val="tx1"/>
              </a:buClr>
              <a:buSzPct val="100000"/>
              <a:buFont typeface="Arial" panose="020B0604020202020204" pitchFamily="34" charset="0"/>
              <a:buChar char="•"/>
            </a:pPr>
            <a:r>
              <a:rPr lang="en-US" altLang="en-US" sz="2800" dirty="0">
                <a:latin typeface="+mn-lt"/>
              </a:rPr>
              <a:t>Genesis 12:1-3 – “… all the families of the earth shall be blessed</a:t>
            </a:r>
          </a:p>
          <a:p>
            <a:pPr marL="457200" indent="-225425">
              <a:spcBef>
                <a:spcPct val="0"/>
              </a:spcBef>
              <a:buClr>
                <a:schemeClr val="tx1"/>
              </a:buClr>
              <a:buSzPct val="100000"/>
              <a:buFont typeface="Arial" panose="020B0604020202020204" pitchFamily="34" charset="0"/>
              <a:buChar char="•"/>
            </a:pPr>
            <a:r>
              <a:rPr lang="en-US" altLang="en-US" sz="2800" dirty="0">
                <a:latin typeface="+mn-lt"/>
              </a:rPr>
              <a:t>Matthew 28:19-20 – “… make disciples of all nations”</a:t>
            </a:r>
          </a:p>
          <a:p>
            <a:pPr marL="457200" indent="-225425">
              <a:spcBef>
                <a:spcPct val="0"/>
              </a:spcBef>
              <a:buClr>
                <a:schemeClr val="tx1"/>
              </a:buClr>
              <a:buSzPct val="100000"/>
              <a:buFont typeface="Arial" panose="020B0604020202020204" pitchFamily="34" charset="0"/>
              <a:buChar char="•"/>
            </a:pPr>
            <a:r>
              <a:rPr lang="en-US" altLang="en-US" sz="2800" dirty="0">
                <a:latin typeface="+mn-lt"/>
              </a:rPr>
              <a:t>Acts 10:34-35 – “… God shows no partiality”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CD289E9-BAE9-FD94-04A6-68513CFE06D5}"/>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
        <p:nvSpPr>
          <p:cNvPr id="11267" name="Rectangle 3">
            <a:extLst>
              <a:ext uri="{FF2B5EF4-FFF2-40B4-BE49-F238E27FC236}">
                <a16:creationId xmlns:a16="http://schemas.microsoft.com/office/drawing/2014/main" id="{FDD62156-0B5F-73B9-5C40-6B4F33AC91C8}"/>
              </a:ext>
            </a:extLst>
          </p:cNvPr>
          <p:cNvSpPr>
            <a:spLocks noGrp="1" noChangeArrowheads="1"/>
          </p:cNvSpPr>
          <p:nvPr>
            <p:ph idx="1"/>
          </p:nvPr>
        </p:nvSpPr>
        <p:spPr>
          <a:xfrm>
            <a:off x="457200" y="1828800"/>
            <a:ext cx="8534400" cy="4955203"/>
          </a:xfrm>
        </p:spPr>
        <p:txBody>
          <a:bodyPr wrap="square" rtlCol="0">
            <a:spAutoFit/>
          </a:bodyPr>
          <a:lstStyle/>
          <a:p>
            <a:pPr marL="0" indent="0" fontAlgn="auto">
              <a:lnSpc>
                <a:spcPct val="100000"/>
              </a:lnSpc>
              <a:spcBef>
                <a:spcPct val="0"/>
              </a:spcBef>
              <a:spcAft>
                <a:spcPts val="0"/>
              </a:spcAft>
              <a:buNone/>
              <a:defRPr/>
            </a:pPr>
            <a:r>
              <a:rPr lang="en-US" altLang="en-US" sz="3200" b="1" dirty="0">
                <a:latin typeface="+mn-lt"/>
              </a:rPr>
              <a:t>Jesus was intolerant of sin and those who promoted it</a:t>
            </a:r>
            <a:endParaRPr lang="en-US" altLang="en-US" sz="2800" b="1" dirty="0">
              <a:latin typeface="+mn-lt"/>
            </a:endParaRPr>
          </a:p>
          <a:p>
            <a:pPr marL="457200" lvl="1" indent="-233363">
              <a:spcBef>
                <a:spcPct val="0"/>
              </a:spcBef>
              <a:buClr>
                <a:schemeClr val="tx1"/>
              </a:buClr>
              <a:buSzPct val="100000"/>
              <a:buFont typeface="Arial" panose="020B0604020202020204" pitchFamily="34" charset="0"/>
              <a:buChar char="•"/>
              <a:defRPr/>
            </a:pPr>
            <a:r>
              <a:rPr lang="en-US" altLang="en-US" sz="2800" dirty="0"/>
              <a:t>Matthew 11:21-22 – “Woe to you”</a:t>
            </a:r>
          </a:p>
          <a:p>
            <a:pPr marL="457200" lvl="1" indent="-233363">
              <a:spcBef>
                <a:spcPct val="0"/>
              </a:spcBef>
              <a:buClr>
                <a:schemeClr val="tx1"/>
              </a:buClr>
              <a:buSzPct val="100000"/>
              <a:buFont typeface="Arial" panose="020B0604020202020204" pitchFamily="34" charset="0"/>
              <a:buChar char="•"/>
              <a:defRPr/>
            </a:pPr>
            <a:r>
              <a:rPr lang="en-US" altLang="en-US" sz="2800" dirty="0"/>
              <a:t>Matthew 15:3-9 – “their heart is far from me”</a:t>
            </a:r>
          </a:p>
          <a:p>
            <a:pPr marL="457200" lvl="1" indent="-233363">
              <a:spcBef>
                <a:spcPct val="0"/>
              </a:spcBef>
              <a:buClr>
                <a:schemeClr val="tx1"/>
              </a:buClr>
              <a:buSzPct val="100000"/>
              <a:buFont typeface="Arial" panose="020B0604020202020204" pitchFamily="34" charset="0"/>
              <a:buChar char="•"/>
              <a:defRPr/>
            </a:pPr>
            <a:r>
              <a:rPr lang="en-US" altLang="en-US" sz="2800" dirty="0">
                <a:latin typeface="+mn-lt"/>
              </a:rPr>
              <a:t>Matthew 16:6,12 – “beware of the leaven”</a:t>
            </a:r>
          </a:p>
          <a:p>
            <a:pPr marL="457200" lvl="1" indent="-233363">
              <a:spcBef>
                <a:spcPct val="0"/>
              </a:spcBef>
              <a:buClr>
                <a:schemeClr val="tx1"/>
              </a:buClr>
              <a:buSzPct val="100000"/>
              <a:buFont typeface="Arial" panose="020B0604020202020204" pitchFamily="34" charset="0"/>
              <a:buChar char="•"/>
              <a:defRPr/>
            </a:pPr>
            <a:r>
              <a:rPr lang="en-US" altLang="en-US" sz="2800" dirty="0"/>
              <a:t>Matthew 22:29 – “… you know neither the Scriptures nor the power of God”</a:t>
            </a:r>
          </a:p>
          <a:p>
            <a:pPr marL="457200" lvl="1" indent="-233363">
              <a:spcBef>
                <a:spcPct val="0"/>
              </a:spcBef>
              <a:buClr>
                <a:schemeClr val="tx1"/>
              </a:buClr>
              <a:buSzPct val="100000"/>
              <a:buFont typeface="Arial" panose="020B0604020202020204" pitchFamily="34" charset="0"/>
              <a:buChar char="•"/>
              <a:defRPr/>
            </a:pPr>
            <a:r>
              <a:rPr lang="en-US" altLang="en-US" sz="2800" dirty="0">
                <a:latin typeface="+mn-lt"/>
              </a:rPr>
              <a:t>Matthew Chapter 23 – “Woe to you, scribes and Pharisees, hypocrites!” (5 times)</a:t>
            </a:r>
          </a:p>
          <a:p>
            <a:pPr marL="457200" lvl="1" indent="-233363">
              <a:spcBef>
                <a:spcPct val="0"/>
              </a:spcBef>
              <a:buClr>
                <a:schemeClr val="tx1"/>
              </a:buClr>
              <a:buSzPct val="100000"/>
              <a:buFont typeface="Arial" panose="020B0604020202020204" pitchFamily="34" charset="0"/>
              <a:buChar char="•"/>
              <a:defRPr/>
            </a:pPr>
            <a:r>
              <a:rPr lang="en-US" altLang="en-US" sz="2800" dirty="0">
                <a:latin typeface="+mn-lt"/>
              </a:rPr>
              <a:t>Matthew 24:24 – “… to lead astray, if possible, even the elect”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a:extLst>
              <a:ext uri="{FF2B5EF4-FFF2-40B4-BE49-F238E27FC236}">
                <a16:creationId xmlns:a16="http://schemas.microsoft.com/office/drawing/2014/main" id="{B4A04FCA-7956-7041-B39E-B292B9CA94F4}"/>
              </a:ext>
            </a:extLst>
          </p:cNvPr>
          <p:cNvSpPr txBox="1">
            <a:spLocks noChangeArrowheads="1"/>
          </p:cNvSpPr>
          <p:nvPr/>
        </p:nvSpPr>
        <p:spPr bwMode="auto">
          <a:xfrm>
            <a:off x="457200" y="1828800"/>
            <a:ext cx="8305800" cy="5004447"/>
          </a:xfrm>
          <a:prstGeom prst="rect">
            <a:avLst/>
          </a:prstGeom>
          <a:noFill/>
          <a:ln>
            <a:noFill/>
          </a:ln>
          <a:effectLst/>
        </p:spPr>
        <p:txBody>
          <a:bodyPr wrap="square">
            <a:spAutoFit/>
          </a:bodyPr>
          <a:lstStyle/>
          <a:p>
            <a:pPr eaLnBrk="1" hangingPunct="1">
              <a:defRPr/>
            </a:pPr>
            <a:r>
              <a:rPr lang="en-US" altLang="en-US" sz="3200" i="0" dirty="0">
                <a:latin typeface="+mn-lt"/>
              </a:rPr>
              <a:t>Jesus’ disciples followed His example of intolerance</a:t>
            </a:r>
            <a:endParaRPr lang="en-US" altLang="en-US" sz="2800" i="0" dirty="0">
              <a:latin typeface="+mn-lt"/>
            </a:endParaRPr>
          </a:p>
          <a:p>
            <a:pPr lvl="1" indent="-222250" eaLnBrk="1" hangingPunct="1">
              <a:buClr>
                <a:schemeClr val="tx1"/>
              </a:buClr>
              <a:buFont typeface="Arial" panose="020B0604020202020204" pitchFamily="34" charset="0"/>
              <a:buChar char="•"/>
              <a:defRPr/>
            </a:pPr>
            <a:r>
              <a:rPr lang="en-US" altLang="en-US" sz="2800" b="0" i="0" dirty="0">
                <a:latin typeface="+mn-lt"/>
              </a:rPr>
              <a:t>Acts 5:1-11 – “… you have agreed together to test the Spirit of the Lord”</a:t>
            </a:r>
          </a:p>
          <a:p>
            <a:pPr lvl="1" indent="-222250" eaLnBrk="1" hangingPunct="1">
              <a:buClr>
                <a:schemeClr val="tx1"/>
              </a:buClr>
              <a:buFont typeface="Arial" panose="020B0604020202020204" pitchFamily="34" charset="0"/>
              <a:buChar char="•"/>
              <a:defRPr/>
            </a:pPr>
            <a:r>
              <a:rPr lang="en-US" altLang="en-US" sz="2800" b="0" i="0" dirty="0">
                <a:latin typeface="+mn-lt"/>
              </a:rPr>
              <a:t>Acts 15:1-2 – “... dissension and debate with them”</a:t>
            </a:r>
          </a:p>
          <a:p>
            <a:pPr lvl="1" indent="-222250" eaLnBrk="1" hangingPunct="1">
              <a:buClr>
                <a:schemeClr val="tx1"/>
              </a:buClr>
              <a:buFont typeface="Arial" panose="020B0604020202020204" pitchFamily="34" charset="0"/>
              <a:buChar char="•"/>
              <a:defRPr/>
            </a:pPr>
            <a:r>
              <a:rPr lang="en-US" altLang="en-US" sz="2800" b="0" i="0" dirty="0">
                <a:latin typeface="+mn-lt"/>
              </a:rPr>
              <a:t>Galatians 2:4-5 – “… we did not yield in submission even for a moment”</a:t>
            </a:r>
          </a:p>
          <a:p>
            <a:pPr lvl="1" indent="-222250" eaLnBrk="1" hangingPunct="1">
              <a:buClr>
                <a:schemeClr val="tx1"/>
              </a:buClr>
              <a:buFont typeface="Arial" panose="020B0604020202020204" pitchFamily="34" charset="0"/>
              <a:buChar char="•"/>
              <a:defRPr/>
            </a:pPr>
            <a:r>
              <a:rPr lang="en-US" altLang="en-US" sz="2800" b="0" i="0" dirty="0">
                <a:latin typeface="+mn-lt"/>
              </a:rPr>
              <a:t>Ephesians 5:6-11 – “Take no part in the unfruitful works of darkness”</a:t>
            </a:r>
          </a:p>
          <a:p>
            <a:pPr lvl="1" indent="-222250" eaLnBrk="1" hangingPunct="1">
              <a:buClr>
                <a:schemeClr val="tx1"/>
              </a:buClr>
              <a:buFont typeface="Arial" panose="020B0604020202020204" pitchFamily="34" charset="0"/>
              <a:buChar char="•"/>
              <a:defRPr/>
            </a:pPr>
            <a:r>
              <a:rPr lang="en-US" altLang="en-US" sz="2800" b="0" i="0" dirty="0">
                <a:latin typeface="+mn-lt"/>
              </a:rPr>
              <a:t>II Timothy 2:15-18 – “… upsetting the faith …”</a:t>
            </a:r>
          </a:p>
        </p:txBody>
      </p:sp>
      <p:sp>
        <p:nvSpPr>
          <p:cNvPr id="2" name="Rectangle 2">
            <a:extLst>
              <a:ext uri="{FF2B5EF4-FFF2-40B4-BE49-F238E27FC236}">
                <a16:creationId xmlns:a16="http://schemas.microsoft.com/office/drawing/2014/main" id="{038D0804-4E67-65C3-A02E-C0CB622505C3}"/>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5">
            <a:extLst>
              <a:ext uri="{FF2B5EF4-FFF2-40B4-BE49-F238E27FC236}">
                <a16:creationId xmlns:a16="http://schemas.microsoft.com/office/drawing/2014/main" id="{B8C9261C-A4F2-359A-2D71-8407A02D4779}"/>
              </a:ext>
            </a:extLst>
          </p:cNvPr>
          <p:cNvSpPr txBox="1">
            <a:spLocks noChangeArrowheads="1"/>
          </p:cNvSpPr>
          <p:nvPr/>
        </p:nvSpPr>
        <p:spPr bwMode="auto">
          <a:xfrm>
            <a:off x="1600200" y="3028950"/>
            <a:ext cx="59436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Aptos" panose="020B00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ptos" panose="020B00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ptos" panose="020B00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ptos" panose="020B000402020202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Aptos" panose="020B0004020202020204" pitchFamily="34" charset="0"/>
              </a:defRPr>
            </a:lvl9pPr>
          </a:lstStyle>
          <a:p>
            <a:pPr eaLnBrk="1" hangingPunct="1">
              <a:lnSpc>
                <a:spcPct val="100000"/>
              </a:lnSpc>
              <a:spcBef>
                <a:spcPct val="50000"/>
              </a:spcBef>
              <a:buFontTx/>
              <a:buNone/>
            </a:pPr>
            <a:endParaRPr lang="en-US" altLang="en-US" sz="1350">
              <a:latin typeface="Trebuchet MS" panose="020B0603020202020204" pitchFamily="34" charset="0"/>
            </a:endParaRPr>
          </a:p>
        </p:txBody>
      </p:sp>
      <p:sp>
        <p:nvSpPr>
          <p:cNvPr id="12294" name="Text Box 6">
            <a:extLst>
              <a:ext uri="{FF2B5EF4-FFF2-40B4-BE49-F238E27FC236}">
                <a16:creationId xmlns:a16="http://schemas.microsoft.com/office/drawing/2014/main" id="{11E63E7A-47F5-A3D5-739D-F01446A208F1}"/>
              </a:ext>
            </a:extLst>
          </p:cNvPr>
          <p:cNvSpPr txBox="1">
            <a:spLocks noChangeArrowheads="1"/>
          </p:cNvSpPr>
          <p:nvPr/>
        </p:nvSpPr>
        <p:spPr bwMode="auto">
          <a:xfrm>
            <a:off x="457200" y="1828800"/>
            <a:ext cx="8305800" cy="3785652"/>
          </a:xfrm>
          <a:prstGeom prst="rect">
            <a:avLst/>
          </a:prstGeom>
          <a:noFill/>
          <a:ln>
            <a:noFill/>
          </a:ln>
          <a:effectLst/>
        </p:spPr>
        <p:txBody>
          <a:bodyPr wrap="square">
            <a:spAutoFit/>
          </a:bodyPr>
          <a:lstStyle/>
          <a:p>
            <a:pPr eaLnBrk="1" hangingPunct="1">
              <a:defRPr/>
            </a:pPr>
            <a:r>
              <a:rPr lang="en-US" altLang="en-US" sz="3200" i="0" dirty="0">
                <a:latin typeface="+mn-lt"/>
              </a:rPr>
              <a:t>The language of the early preachers is similar to that of Jesus in Matthew 23</a:t>
            </a:r>
            <a:endParaRPr lang="en-US" altLang="en-US" sz="2800" i="0" dirty="0">
              <a:latin typeface="+mn-lt"/>
            </a:endParaRPr>
          </a:p>
          <a:p>
            <a:pPr lvl="1" indent="-222250" eaLnBrk="1" hangingPunct="1">
              <a:buClr>
                <a:schemeClr val="tx1"/>
              </a:buClr>
              <a:buFont typeface="Arial" panose="020B0604020202020204" pitchFamily="34" charset="0"/>
              <a:buChar char="•"/>
              <a:defRPr/>
            </a:pPr>
            <a:r>
              <a:rPr lang="en-US" altLang="en-US" sz="2800" b="0" i="0" dirty="0">
                <a:latin typeface="+mn-lt"/>
              </a:rPr>
              <a:t>Acts 7:51-52 – “You stiff-necked people”</a:t>
            </a:r>
          </a:p>
          <a:p>
            <a:pPr lvl="1" indent="-222250" eaLnBrk="1" hangingPunct="1">
              <a:buClr>
                <a:schemeClr val="tx1"/>
              </a:buClr>
              <a:buFont typeface="Arial" panose="020B0604020202020204" pitchFamily="34" charset="0"/>
              <a:buChar char="•"/>
              <a:defRPr/>
            </a:pPr>
            <a:r>
              <a:rPr lang="en-US" altLang="en-US" sz="2800" b="0" i="0" dirty="0">
                <a:latin typeface="+mn-lt"/>
              </a:rPr>
              <a:t>Acts 13:8-10 – “You son of the devil”</a:t>
            </a:r>
          </a:p>
          <a:p>
            <a:pPr lvl="1" indent="-222250" eaLnBrk="1" hangingPunct="1">
              <a:buClr>
                <a:schemeClr val="tx1"/>
              </a:buClr>
              <a:buFont typeface="Arial" panose="020B0604020202020204" pitchFamily="34" charset="0"/>
              <a:buChar char="•"/>
              <a:defRPr/>
            </a:pPr>
            <a:r>
              <a:rPr lang="en-US" altLang="en-US" sz="2800" b="0" i="0" dirty="0">
                <a:latin typeface="+mn-lt"/>
              </a:rPr>
              <a:t>Acts 20:29-30 – “to draw away the disciples”</a:t>
            </a:r>
          </a:p>
          <a:p>
            <a:pPr lvl="1" indent="-222250" eaLnBrk="1" hangingPunct="1">
              <a:buClr>
                <a:schemeClr val="tx1"/>
              </a:buClr>
              <a:buFont typeface="Arial" panose="020B0604020202020204" pitchFamily="34" charset="0"/>
              <a:buChar char="•"/>
              <a:defRPr/>
            </a:pPr>
            <a:r>
              <a:rPr lang="en-US" altLang="en-US" sz="2800" b="0" i="0" dirty="0">
                <a:latin typeface="+mn-lt"/>
              </a:rPr>
              <a:t>James 4:1-10 – “You adulterous people!”</a:t>
            </a:r>
          </a:p>
          <a:p>
            <a:pPr eaLnBrk="1" hangingPunct="1">
              <a:defRPr/>
            </a:pPr>
            <a:r>
              <a:rPr lang="en-US" altLang="en-US" sz="3200" i="0" dirty="0">
                <a:latin typeface="+mn-lt"/>
              </a:rPr>
              <a:t>Truth should never be given equal weight with error</a:t>
            </a:r>
          </a:p>
        </p:txBody>
      </p:sp>
      <p:sp>
        <p:nvSpPr>
          <p:cNvPr id="2" name="Rectangle 2">
            <a:extLst>
              <a:ext uri="{FF2B5EF4-FFF2-40B4-BE49-F238E27FC236}">
                <a16:creationId xmlns:a16="http://schemas.microsoft.com/office/drawing/2014/main" id="{0259D87B-571D-804B-2D9D-6D84379E0216}"/>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Text Box 5">
            <a:extLst>
              <a:ext uri="{FF2B5EF4-FFF2-40B4-BE49-F238E27FC236}">
                <a16:creationId xmlns:a16="http://schemas.microsoft.com/office/drawing/2014/main" id="{A72810D2-3B50-6C3C-0684-21E721CB0B8A}"/>
              </a:ext>
            </a:extLst>
          </p:cNvPr>
          <p:cNvSpPr txBox="1">
            <a:spLocks noChangeArrowheads="1"/>
          </p:cNvSpPr>
          <p:nvPr/>
        </p:nvSpPr>
        <p:spPr bwMode="auto">
          <a:xfrm>
            <a:off x="457200" y="1828800"/>
            <a:ext cx="8610600" cy="4829014"/>
          </a:xfrm>
          <a:prstGeom prst="rect">
            <a:avLst/>
          </a:prstGeom>
          <a:noFill/>
          <a:ln>
            <a:noFill/>
          </a:ln>
          <a:effectLst/>
        </p:spPr>
        <p:txBody>
          <a:bodyPr wrap="square">
            <a:spAutoFit/>
          </a:bodyPr>
          <a:lstStyle/>
          <a:p>
            <a:pPr eaLnBrk="1" hangingPunct="1">
              <a:lnSpc>
                <a:spcPct val="95000"/>
              </a:lnSpc>
              <a:spcBef>
                <a:spcPts val="0"/>
              </a:spcBef>
              <a:spcAft>
                <a:spcPts val="0"/>
              </a:spcAft>
              <a:defRPr/>
            </a:pPr>
            <a:r>
              <a:rPr lang="en-US" altLang="en-US" sz="3200" i="0" dirty="0">
                <a:latin typeface="+mn-lt"/>
              </a:rPr>
              <a:t>Jesus was confrontational toward those who knew the truth but rejected it</a:t>
            </a:r>
          </a:p>
          <a:p>
            <a:pPr lvl="1" indent="-222250" eaLnBrk="1" hangingPunct="1">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Mark 3:1-6 – “Is it lawful …”</a:t>
            </a:r>
          </a:p>
          <a:p>
            <a:pPr lvl="1" indent="-222250" eaLnBrk="1" hangingPunct="1">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Luke 13:10-17 – “… were put to shame”</a:t>
            </a:r>
          </a:p>
          <a:p>
            <a:pPr lvl="1" indent="-222250" eaLnBrk="1" hangingPunct="1">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Luke 14:1-6 – “</a:t>
            </a:r>
            <a:r>
              <a:rPr lang="en-US" sz="2800" b="0" i="0" dirty="0">
                <a:latin typeface="+mn-lt"/>
              </a:rPr>
              <a:t>Is it lawful …”</a:t>
            </a:r>
          </a:p>
          <a:p>
            <a:pPr>
              <a:lnSpc>
                <a:spcPct val="95000"/>
              </a:lnSpc>
              <a:spcBef>
                <a:spcPts val="0"/>
              </a:spcBef>
              <a:spcAft>
                <a:spcPts val="0"/>
              </a:spcAft>
              <a:defRPr/>
            </a:pPr>
            <a:r>
              <a:rPr lang="en-US" altLang="en-US" sz="3200" i="0" dirty="0">
                <a:latin typeface="+mn-lt"/>
              </a:rPr>
              <a:t>Jesus confronted people with the fact that He was deity</a:t>
            </a:r>
          </a:p>
          <a:p>
            <a:pPr lvl="1" indent="-222250">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John 5:16-18 – “… calling God his own Father”</a:t>
            </a:r>
          </a:p>
          <a:p>
            <a:pPr lvl="1" indent="-222250" fontAlgn="auto">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John 8:58-59 – “I am”</a:t>
            </a:r>
          </a:p>
          <a:p>
            <a:pPr lvl="2" indent="-222250" fontAlgn="auto">
              <a:lnSpc>
                <a:spcPct val="95000"/>
              </a:lnSpc>
              <a:spcBef>
                <a:spcPts val="0"/>
              </a:spcBef>
              <a:spcAft>
                <a:spcPts val="0"/>
              </a:spcAft>
              <a:buClr>
                <a:schemeClr val="tx1"/>
              </a:buClr>
              <a:buFont typeface="Arial" panose="020B0604020202020204" pitchFamily="34" charset="0"/>
              <a:buChar char="•"/>
              <a:defRPr/>
            </a:pPr>
            <a:r>
              <a:rPr lang="en-US" altLang="en-US" sz="2800" b="0" i="0" dirty="0">
                <a:latin typeface="+mn-lt"/>
              </a:rPr>
              <a:t>cf. Exodus 3:13-15 – “This is my name forever”</a:t>
            </a:r>
          </a:p>
        </p:txBody>
      </p:sp>
      <p:sp>
        <p:nvSpPr>
          <p:cNvPr id="4" name="Rectangle 2">
            <a:extLst>
              <a:ext uri="{FF2B5EF4-FFF2-40B4-BE49-F238E27FC236}">
                <a16:creationId xmlns:a16="http://schemas.microsoft.com/office/drawing/2014/main" id="{3DA7D80D-EBF2-70D8-92BB-B325F707B3C0}"/>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584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84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a:extLst>
              <a:ext uri="{FF2B5EF4-FFF2-40B4-BE49-F238E27FC236}">
                <a16:creationId xmlns:a16="http://schemas.microsoft.com/office/drawing/2014/main" id="{0AA68B7A-846D-0284-97A2-CE0D6168077A}"/>
              </a:ext>
            </a:extLst>
          </p:cNvPr>
          <p:cNvSpPr>
            <a:spLocks noGrp="1" noChangeArrowheads="1"/>
          </p:cNvSpPr>
          <p:nvPr>
            <p:ph idx="1"/>
          </p:nvPr>
        </p:nvSpPr>
        <p:spPr>
          <a:xfrm>
            <a:off x="457200" y="1828800"/>
            <a:ext cx="8382000" cy="4093428"/>
          </a:xfrm>
        </p:spPr>
        <p:txBody>
          <a:bodyPr wrap="square" rtlCol="0">
            <a:spAutoFit/>
          </a:bodyPr>
          <a:lstStyle/>
          <a:p>
            <a:pPr marL="0" indent="0" fontAlgn="auto">
              <a:spcBef>
                <a:spcPct val="0"/>
              </a:spcBef>
              <a:spcAft>
                <a:spcPts val="0"/>
              </a:spcAft>
              <a:buNone/>
              <a:defRPr/>
            </a:pPr>
            <a:r>
              <a:rPr lang="en-US" altLang="en-US" sz="3200" b="1" dirty="0">
                <a:latin typeface="+mn-lt"/>
              </a:rPr>
              <a:t>Preachers in the early church were just as confrontational</a:t>
            </a:r>
          </a:p>
          <a:p>
            <a:pPr marL="457200" lvl="1" indent="-222250">
              <a:spcBef>
                <a:spcPct val="0"/>
              </a:spcBef>
              <a:buClr>
                <a:schemeClr val="tx1"/>
              </a:buClr>
              <a:buSzPct val="100000"/>
              <a:buFont typeface="Arial" panose="020B0604020202020204" pitchFamily="34" charset="0"/>
              <a:buChar char="•"/>
              <a:defRPr/>
            </a:pPr>
            <a:r>
              <a:rPr lang="en-US" altLang="en-US" sz="2800" dirty="0">
                <a:latin typeface="+mn-lt"/>
              </a:rPr>
              <a:t>Acts 4:19-20 – “… to listen to you rather than to God”</a:t>
            </a:r>
          </a:p>
          <a:p>
            <a:pPr marL="457200" lvl="1" indent="-222250">
              <a:spcBef>
                <a:spcPct val="0"/>
              </a:spcBef>
              <a:buClr>
                <a:schemeClr val="tx1"/>
              </a:buClr>
              <a:buSzPct val="100000"/>
              <a:buFont typeface="Arial" panose="020B0604020202020204" pitchFamily="34" charset="0"/>
              <a:buChar char="•"/>
              <a:defRPr/>
            </a:pPr>
            <a:r>
              <a:rPr lang="en-US" altLang="en-US" sz="2800" dirty="0">
                <a:latin typeface="+mn-lt"/>
              </a:rPr>
              <a:t>Acts 5:29 – “We must obey God rather than men”</a:t>
            </a:r>
          </a:p>
          <a:p>
            <a:pPr marL="457200" lvl="1" indent="-222250">
              <a:spcBef>
                <a:spcPct val="0"/>
              </a:spcBef>
              <a:buClr>
                <a:schemeClr val="tx1"/>
              </a:buClr>
              <a:buSzPct val="100000"/>
              <a:buFont typeface="Arial" panose="020B0604020202020204" pitchFamily="34" charset="0"/>
              <a:buChar char="•"/>
              <a:defRPr/>
            </a:pPr>
            <a:r>
              <a:rPr lang="en-US" altLang="en-US" sz="2800" dirty="0">
                <a:latin typeface="+mn-lt"/>
              </a:rPr>
              <a:t>Chapter 7 – “you always resist the Holy Spirit”</a:t>
            </a:r>
          </a:p>
          <a:p>
            <a:pPr marL="457200" lvl="1" indent="-222250">
              <a:spcBef>
                <a:spcPct val="0"/>
              </a:spcBef>
              <a:buClr>
                <a:schemeClr val="tx1"/>
              </a:buClr>
              <a:buSzPct val="100000"/>
              <a:buFont typeface="Arial" panose="020B0604020202020204" pitchFamily="34" charset="0"/>
              <a:buChar char="•"/>
              <a:defRPr/>
            </a:pPr>
            <a:r>
              <a:rPr lang="en-US" altLang="en-US" sz="2800" dirty="0">
                <a:latin typeface="+mn-lt"/>
              </a:rPr>
              <a:t>Galatians 2:11-13 – “I opposed him to his face”</a:t>
            </a:r>
          </a:p>
        </p:txBody>
      </p:sp>
      <p:sp>
        <p:nvSpPr>
          <p:cNvPr id="2" name="Rectangle 2">
            <a:extLst>
              <a:ext uri="{FF2B5EF4-FFF2-40B4-BE49-F238E27FC236}">
                <a16:creationId xmlns:a16="http://schemas.microsoft.com/office/drawing/2014/main" id="{2D68DFD1-9909-777E-6D4E-636B149E1A3A}"/>
              </a:ext>
            </a:extLst>
          </p:cNvPr>
          <p:cNvSpPr>
            <a:spLocks noGrp="1" noChangeArrowheads="1"/>
          </p:cNvSpPr>
          <p:nvPr>
            <p:ph type="title"/>
          </p:nvPr>
        </p:nvSpPr>
        <p:spPr>
          <a:xfrm>
            <a:off x="457200" y="457200"/>
            <a:ext cx="7772400" cy="1323439"/>
          </a:xfrm>
        </p:spPr>
        <p:txBody>
          <a:bodyPr wrap="square" rtlCol="0">
            <a:spAutoFit/>
          </a:bodyPr>
          <a:lstStyle/>
          <a:p>
            <a:pPr fontAlgn="auto">
              <a:spcAft>
                <a:spcPts val="0"/>
              </a:spcAft>
              <a:defRPr/>
            </a:pPr>
            <a:r>
              <a:rPr lang="en-US" altLang="en-US" sz="4000" b="1" dirty="0">
                <a:solidFill>
                  <a:schemeClr val="tx1"/>
                </a:solidFill>
              </a:rPr>
              <a:t>The Side of Jesus Often Ignored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981</TotalTime>
  <Words>4726</Words>
  <Application>Microsoft Office PowerPoint</Application>
  <PresentationFormat>On-screen Show (4:3)</PresentationFormat>
  <Paragraphs>200</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Century Gothic</vt:lpstr>
      <vt:lpstr>Trebuchet MS</vt:lpstr>
      <vt:lpstr>Wingdings 3</vt:lpstr>
      <vt:lpstr>Ion</vt:lpstr>
      <vt:lpstr>Jesus: Intolerant, Confrontational, and Exclusionary?</vt:lpstr>
      <vt:lpstr>PowerPoint Presentation</vt:lpstr>
      <vt:lpstr>PowerPoint Presentation</vt:lpstr>
      <vt:lpstr>God Wants All People To Be Saved</vt:lpstr>
      <vt:lpstr>The Side of Jesus Often Ignored</vt:lpstr>
      <vt:lpstr>The Side of Jesus Often Ignored</vt:lpstr>
      <vt:lpstr>The Side of Jesus Often Ignored</vt:lpstr>
      <vt:lpstr>The Side of Jesus Often Ignored</vt:lpstr>
      <vt:lpstr>The Side of Jesus Often Ignored</vt:lpstr>
      <vt:lpstr>The Side of Jesus Often Ignored</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 Intolerant, Confrontational, And Exclusionary</dc:title>
  <dc:creator>Richard Lidh; Gailen Evans</dc:creator>
  <cp:lastModifiedBy>Richard Lidh</cp:lastModifiedBy>
  <cp:revision>72</cp:revision>
  <cp:lastPrinted>2025-07-19T01:11:56Z</cp:lastPrinted>
  <dcterms:created xsi:type="dcterms:W3CDTF">2007-04-14T03:22:08Z</dcterms:created>
  <dcterms:modified xsi:type="dcterms:W3CDTF">2025-08-17T00:43:01Z</dcterms:modified>
</cp:coreProperties>
</file>